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6"/>
  </p:notesMasterIdLst>
  <p:sldIdLst>
    <p:sldId id="256" r:id="rId2"/>
    <p:sldId id="322" r:id="rId3"/>
    <p:sldId id="323" r:id="rId4"/>
    <p:sldId id="267" r:id="rId5"/>
    <p:sldId id="268" r:id="rId6"/>
    <p:sldId id="269" r:id="rId7"/>
    <p:sldId id="324" r:id="rId8"/>
    <p:sldId id="270" r:id="rId9"/>
    <p:sldId id="327" r:id="rId10"/>
    <p:sldId id="328" r:id="rId11"/>
    <p:sldId id="329" r:id="rId12"/>
    <p:sldId id="330" r:id="rId13"/>
    <p:sldId id="331" r:id="rId14"/>
    <p:sldId id="332" r:id="rId15"/>
    <p:sldId id="272" r:id="rId16"/>
    <p:sldId id="271" r:id="rId17"/>
    <p:sldId id="325" r:id="rId18"/>
    <p:sldId id="273" r:id="rId19"/>
    <p:sldId id="274" r:id="rId20"/>
    <p:sldId id="275" r:id="rId21"/>
    <p:sldId id="276" r:id="rId22"/>
    <p:sldId id="277" r:id="rId23"/>
    <p:sldId id="278" r:id="rId24"/>
    <p:sldId id="279" r:id="rId25"/>
    <p:sldId id="280" r:id="rId26"/>
    <p:sldId id="288" r:id="rId27"/>
    <p:sldId id="282" r:id="rId28"/>
    <p:sldId id="289" r:id="rId29"/>
    <p:sldId id="281" r:id="rId30"/>
    <p:sldId id="290" r:id="rId31"/>
    <p:sldId id="291" r:id="rId32"/>
    <p:sldId id="292" r:id="rId33"/>
    <p:sldId id="293" r:id="rId34"/>
    <p:sldId id="294" r:id="rId35"/>
    <p:sldId id="295" r:id="rId36"/>
    <p:sldId id="297" r:id="rId37"/>
    <p:sldId id="296" r:id="rId38"/>
    <p:sldId id="298" r:id="rId39"/>
    <p:sldId id="299" r:id="rId40"/>
    <p:sldId id="300" r:id="rId41"/>
    <p:sldId id="301" r:id="rId42"/>
    <p:sldId id="302" r:id="rId43"/>
    <p:sldId id="303" r:id="rId44"/>
    <p:sldId id="304" r:id="rId45"/>
    <p:sldId id="305" r:id="rId46"/>
    <p:sldId id="283" r:id="rId47"/>
    <p:sldId id="306" r:id="rId48"/>
    <p:sldId id="284" r:id="rId49"/>
    <p:sldId id="307" r:id="rId50"/>
    <p:sldId id="308" r:id="rId51"/>
    <p:sldId id="309" r:id="rId52"/>
    <p:sldId id="310" r:id="rId53"/>
    <p:sldId id="311" r:id="rId54"/>
    <p:sldId id="312" r:id="rId55"/>
    <p:sldId id="313" r:id="rId56"/>
    <p:sldId id="285" r:id="rId57"/>
    <p:sldId id="314" r:id="rId58"/>
    <p:sldId id="315" r:id="rId59"/>
    <p:sldId id="316" r:id="rId60"/>
    <p:sldId id="286" r:id="rId61"/>
    <p:sldId id="287" r:id="rId62"/>
    <p:sldId id="317" r:id="rId63"/>
    <p:sldId id="318" r:id="rId64"/>
    <p:sldId id="319" r:id="rId65"/>
    <p:sldId id="320" r:id="rId66"/>
    <p:sldId id="321" r:id="rId67"/>
    <p:sldId id="262" r:id="rId68"/>
    <p:sldId id="326" r:id="rId69"/>
    <p:sldId id="263" r:id="rId70"/>
    <p:sldId id="333" r:id="rId71"/>
    <p:sldId id="264" r:id="rId72"/>
    <p:sldId id="334" r:id="rId73"/>
    <p:sldId id="265" r:id="rId74"/>
    <p:sldId id="259" r:id="rId7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ldId id="322"/>
            <p14:sldId id="323"/>
            <p14:sldId id="267"/>
            <p14:sldId id="268"/>
            <p14:sldId id="269"/>
          </p14:sldIdLst>
        </p14:section>
        <p14:section name="Setting up environment" id="{9F62335A-B7EA-AE4C-BD03-EE7540DD4825}">
          <p14:sldIdLst>
            <p14:sldId id="324"/>
            <p14:sldId id="270"/>
            <p14:sldId id="327"/>
            <p14:sldId id="328"/>
            <p14:sldId id="329"/>
            <p14:sldId id="330"/>
            <p14:sldId id="331"/>
            <p14:sldId id="332"/>
            <p14:sldId id="272"/>
            <p14:sldId id="271"/>
          </p14:sldIdLst>
        </p14:section>
        <p14:section name="The Basics" id="{99C36858-EA01-0C42-85EC-90E776DB9252}">
          <p14:sldIdLst>
            <p14:sldId id="325"/>
            <p14:sldId id="273"/>
            <p14:sldId id="274"/>
            <p14:sldId id="275"/>
            <p14:sldId id="276"/>
            <p14:sldId id="277"/>
            <p14:sldId id="278"/>
            <p14:sldId id="279"/>
            <p14:sldId id="280"/>
            <p14:sldId id="288"/>
            <p14:sldId id="282"/>
            <p14:sldId id="289"/>
            <p14:sldId id="281"/>
            <p14:sldId id="290"/>
            <p14:sldId id="291"/>
            <p14:sldId id="292"/>
            <p14:sldId id="293"/>
            <p14:sldId id="294"/>
            <p14:sldId id="295"/>
            <p14:sldId id="297"/>
            <p14:sldId id="296"/>
            <p14:sldId id="298"/>
            <p14:sldId id="299"/>
            <p14:sldId id="300"/>
            <p14:sldId id="301"/>
            <p14:sldId id="302"/>
            <p14:sldId id="303"/>
            <p14:sldId id="304"/>
            <p14:sldId id="305"/>
            <p14:sldId id="283"/>
            <p14:sldId id="306"/>
            <p14:sldId id="284"/>
            <p14:sldId id="307"/>
            <p14:sldId id="308"/>
            <p14:sldId id="309"/>
            <p14:sldId id="310"/>
            <p14:sldId id="311"/>
            <p14:sldId id="312"/>
            <p14:sldId id="313"/>
            <p14:sldId id="285"/>
            <p14:sldId id="314"/>
            <p14:sldId id="315"/>
            <p14:sldId id="316"/>
            <p14:sldId id="286"/>
            <p14:sldId id="287"/>
            <p14:sldId id="317"/>
            <p14:sldId id="318"/>
            <p14:sldId id="319"/>
            <p14:sldId id="320"/>
            <p14:sldId id="321"/>
          </p14:sldIdLst>
        </p14:section>
        <p14:section name="Components and APIs" id="{F9ECFBD5-4260-DF48-A913-C673271535F3}">
          <p14:sldIdLst>
            <p14:sldId id="262"/>
            <p14:sldId id="326"/>
          </p14:sldIdLst>
        </p14:section>
        <p14:section name="Native Code" id="{98B61D1F-E37E-7943-AEA1-16CB83B58B16}">
          <p14:sldIdLst>
            <p14:sldId id="263"/>
            <p14:sldId id="333"/>
            <p14:sldId id="264"/>
          </p14:sldIdLst>
        </p14:section>
        <p14:section name="Libraries" id="{33767AE4-8B0F-FF49-BF19-4CFE1AC4B87A}">
          <p14:sldIdLst>
            <p14:sldId id="334"/>
            <p14:sldId id="265"/>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76905"/>
  </p:normalViewPr>
  <p:slideViewPr>
    <p:cSldViewPr snapToGrid="0">
      <p:cViewPr varScale="1">
        <p:scale>
          <a:sx n="81" d="100"/>
          <a:sy n="81" d="100"/>
        </p:scale>
        <p:origin x="552" y="184"/>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reactnative.dev/docs/intro-react-native-component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reactnative.dev/docs/image" TargetMode="External"/><Relationship Id="rId5" Type="http://schemas.openxmlformats.org/officeDocument/2006/relationships/hyperlink" Target="https://reactnative.dev/docs/text" TargetMode="External"/><Relationship Id="rId4" Type="http://schemas.openxmlformats.org/officeDocument/2006/relationships/hyperlink" Target="https://reactnative.dev/docs/view"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eactnative.dev/docs/0.61/stat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reactnative.dev/docs/0.61/height-and-width"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reactnative.dev/docs/0.61/flexbox"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reactnative.dev/docs/0.61/handling-text-input"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reactjs.org/docs/forms.html#controlled-components"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textinput"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reactnative.dev/docs/0.61/handling-touches"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reactnative.dev/docs/0.61/gesture-responder-system"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reactnative.dev/docs/0.61/using-a-scrollvie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reactnative.dev/docs/0.61/using-a-scrollview"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reactnative.dev/docs/0.61/network"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developer.mozilla.org/en-US/docs/Web/API/Request"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hosting.review/web-hosting-glossary/#12" TargetMode="External"/><Relationship Id="rId7" Type="http://schemas.openxmlformats.org/officeDocument/2006/relationships/hyperlink" Target="https://developer.apple.com/library/ios/documentation/General/Reference/InfoPlistKeyReference/Articles/CocoaKeys.html#//apple_ref/doc/uid/TP40009251-SW33"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forums.developer.apple.com/thread/48979" TargetMode="External"/><Relationship Id="rId5" Type="http://schemas.openxmlformats.org/officeDocument/2006/relationships/hyperlink" Target="https://reactnative.dev/docs/0.61/integration-with-existing-apps#app-transport-security" TargetMode="External"/><Relationship Id="rId4" Type="http://schemas.openxmlformats.org/officeDocument/2006/relationships/hyperlink" Target="https://reactnative.dev/docs/0.61/integration-with-existing-apps#test-your-integration"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en.wikipedia.org/wiki/Cross-origin_resource_sharin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facebook/react-native/issues/18837#issuecomment-398779994"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github.com/facebook/react-native/issues/23185" TargetMode="External"/></Relationships>
</file>

<file path=ppt/notesSlides/_rels/notesSlide67.xml.rels><?xml version="1.0" encoding="UTF-8" standalone="yes"?>
<Relationships xmlns="http://schemas.openxmlformats.org/package/2006/relationships"><Relationship Id="rId8" Type="http://schemas.openxmlformats.org/officeDocument/2006/relationships/hyperlink" Target="https://reactnative.dev/docs/0.61/components-and-apis#ios-components-and-apis" TargetMode="External"/><Relationship Id="rId3" Type="http://schemas.openxmlformats.org/officeDocument/2006/relationships/hyperlink" Target="https://reactnative.dev/docs/0.61/components-and-apis" TargetMode="External"/><Relationship Id="rId7" Type="http://schemas.openxmlformats.org/officeDocument/2006/relationships/hyperlink" Target="https://reactnative.dev/docs/0.61/components-and-apis#list-views" TargetMode="External"/><Relationship Id="rId12" Type="http://schemas.openxmlformats.org/officeDocument/2006/relationships/hyperlink" Target="http://www.awesome-react-native.com/"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reactnative.dev/docs/0.61/components-and-apis#user-interface" TargetMode="External"/><Relationship Id="rId11" Type="http://schemas.openxmlformats.org/officeDocument/2006/relationships/hyperlink" Target="https://www.npmjs.com/search?q=react-native&amp;page=1&amp;ranking=optimal" TargetMode="External"/><Relationship Id="rId5" Type="http://schemas.openxmlformats.org/officeDocument/2006/relationships/hyperlink" Target="https://reactnative.dev/docs/0.61/components-and-apis#basic-components" TargetMode="External"/><Relationship Id="rId10" Type="http://schemas.openxmlformats.org/officeDocument/2006/relationships/hyperlink" Target="https://reactnative.dev/docs/0.61/components-and-apis#others" TargetMode="External"/><Relationship Id="rId4" Type="http://schemas.openxmlformats.org/officeDocument/2006/relationships/hyperlink" Target="https://reactnative.dev/docs/0.61/intro-react-native-components" TargetMode="External"/><Relationship Id="rId9" Type="http://schemas.openxmlformats.org/officeDocument/2006/relationships/hyperlink" Target="https://reactnative.dev/docs/0.61/components-and-apis#android-components-and-apis"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790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2096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458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React Native tools require some environment variables to be set up in order to build apps with native code.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1289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React Native tools require some environment variables to be set up in order to build apps with native code.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522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4055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589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13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/docs/tutorial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391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/docs/props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4194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252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Using </a:t>
            </a:r>
            <a:r>
              <a:rPr lang="en-US" dirty="0"/>
              <a:t>name</a:t>
            </a:r>
            <a:r>
              <a:rPr lang="en-US" sz="1200" b="0" i="0" u="none" strike="noStrike" cap="none" dirty="0">
                <a:solidFill>
                  <a:schemeClr val="dk1"/>
                </a:solidFill>
                <a:effectLst/>
                <a:latin typeface="Calibri"/>
                <a:ea typeface="Calibri"/>
                <a:cs typeface="Calibri"/>
                <a:sym typeface="Calibri"/>
              </a:rPr>
              <a:t> as a prop lets us customize the </a:t>
            </a:r>
            <a:r>
              <a:rPr lang="en-US" dirty="0"/>
              <a:t>Greeting</a:t>
            </a:r>
            <a:r>
              <a:rPr lang="en-US" sz="1200" b="0" i="0" u="none" strike="noStrike" cap="none" dirty="0">
                <a:solidFill>
                  <a:schemeClr val="dk1"/>
                </a:solidFill>
                <a:effectLst/>
                <a:latin typeface="Calibri"/>
                <a:ea typeface="Calibri"/>
                <a:cs typeface="Calibri"/>
                <a:sym typeface="Calibri"/>
              </a:rPr>
              <a:t> component, so we can reuse that component for each of our greetings. This example also uses the </a:t>
            </a:r>
            <a:r>
              <a:rPr lang="en-US" dirty="0"/>
              <a:t>Greeting</a:t>
            </a:r>
            <a:r>
              <a:rPr lang="en-US" sz="1200" b="0" i="0" u="none" strike="noStrike" cap="none" dirty="0">
                <a:solidFill>
                  <a:schemeClr val="dk1"/>
                </a:solidFill>
                <a:effectLst/>
                <a:latin typeface="Calibri"/>
                <a:ea typeface="Calibri"/>
                <a:cs typeface="Calibri"/>
                <a:sym typeface="Calibri"/>
              </a:rPr>
              <a:t> component in JSX, similar to the </a:t>
            </a:r>
            <a:r>
              <a:rPr lang="en-US" sz="1200" b="0" i="0" u="none" strike="noStrike" cap="none" dirty="0">
                <a:solidFill>
                  <a:schemeClr val="dk1"/>
                </a:solidFill>
                <a:effectLst/>
                <a:latin typeface="Calibri"/>
                <a:ea typeface="Calibri"/>
                <a:cs typeface="Calibri"/>
                <a:sym typeface="Calibri"/>
                <a:hlinkClick r:id="rId3"/>
              </a:rPr>
              <a:t>Core Components</a:t>
            </a:r>
            <a:r>
              <a:rPr lang="en-US" sz="1200" b="0" i="0" u="none" strike="noStrike" cap="none" dirty="0">
                <a:solidFill>
                  <a:schemeClr val="dk1"/>
                </a:solidFill>
                <a:effectLst/>
                <a:latin typeface="Calibri"/>
                <a:ea typeface="Calibri"/>
                <a:cs typeface="Calibri"/>
                <a:sym typeface="Calibri"/>
              </a:rPr>
              <a:t>.</a:t>
            </a:r>
          </a:p>
          <a:p>
            <a:pPr algn="l">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other new thing going on here is the </a:t>
            </a:r>
            <a:r>
              <a:rPr lang="en-US" sz="1200" b="0" i="0" u="none" strike="noStrike" cap="none" dirty="0">
                <a:solidFill>
                  <a:schemeClr val="dk1"/>
                </a:solidFill>
                <a:effectLst/>
                <a:latin typeface="Calibri"/>
                <a:ea typeface="Calibri"/>
                <a:cs typeface="Calibri"/>
                <a:sym typeface="Calibri"/>
                <a:hlinkClick r:id="rId4"/>
              </a:rPr>
              <a:t>View</a:t>
            </a:r>
            <a:r>
              <a:rPr lang="en-US" sz="1200" b="0" i="0" u="none" strike="noStrike" cap="none" dirty="0">
                <a:solidFill>
                  <a:schemeClr val="dk1"/>
                </a:solidFill>
                <a:effectLst/>
                <a:latin typeface="Calibri"/>
                <a:ea typeface="Calibri"/>
                <a:cs typeface="Calibri"/>
                <a:sym typeface="Calibri"/>
              </a:rPr>
              <a:t> component. A </a:t>
            </a:r>
            <a:r>
              <a:rPr lang="en-US" sz="1200" b="0" i="0" u="none" strike="noStrike" cap="none" dirty="0">
                <a:solidFill>
                  <a:schemeClr val="dk1"/>
                </a:solidFill>
                <a:effectLst/>
                <a:latin typeface="Calibri"/>
                <a:ea typeface="Calibri"/>
                <a:cs typeface="Calibri"/>
                <a:sym typeface="Calibri"/>
                <a:hlinkClick r:id="rId4"/>
              </a:rPr>
              <a:t>View</a:t>
            </a:r>
            <a:r>
              <a:rPr lang="en-US" sz="1200" b="0" i="0" u="none" strike="noStrike" cap="none" dirty="0">
                <a:solidFill>
                  <a:schemeClr val="dk1"/>
                </a:solidFill>
                <a:effectLst/>
                <a:latin typeface="Calibri"/>
                <a:ea typeface="Calibri"/>
                <a:cs typeface="Calibri"/>
                <a:sym typeface="Calibri"/>
              </a:rPr>
              <a:t> is useful as a container for other components, to help control style and layout.</a:t>
            </a:r>
          </a:p>
          <a:p>
            <a:pPr algn="l">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With </a:t>
            </a:r>
            <a:r>
              <a:rPr lang="en-US" dirty="0"/>
              <a:t>props</a:t>
            </a:r>
            <a:r>
              <a:rPr lang="en-US" sz="1200" b="0" i="0" u="none" strike="noStrike" cap="none" dirty="0">
                <a:solidFill>
                  <a:schemeClr val="dk1"/>
                </a:solidFill>
                <a:effectLst/>
                <a:latin typeface="Calibri"/>
                <a:ea typeface="Calibri"/>
                <a:cs typeface="Calibri"/>
                <a:sym typeface="Calibri"/>
              </a:rPr>
              <a:t> and the basic </a:t>
            </a:r>
            <a:r>
              <a:rPr lang="en-US" sz="1200" b="0" i="0" u="none" strike="noStrike" cap="none" dirty="0">
                <a:solidFill>
                  <a:schemeClr val="dk1"/>
                </a:solidFill>
                <a:effectLst/>
                <a:latin typeface="Calibri"/>
                <a:ea typeface="Calibri"/>
                <a:cs typeface="Calibri"/>
                <a:sym typeface="Calibri"/>
                <a:hlinkClick r:id="rId5"/>
              </a:rPr>
              <a:t>Text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6"/>
              </a:rPr>
              <a:t>Image</a:t>
            </a:r>
            <a:r>
              <a:rPr lang="en-US" sz="1200" b="0" i="0" u="none" strike="noStrike" cap="none" dirty="0">
                <a:solidFill>
                  <a:schemeClr val="dk1"/>
                </a:solidFill>
                <a:effectLst/>
                <a:latin typeface="Calibri"/>
                <a:ea typeface="Calibri"/>
                <a:cs typeface="Calibri"/>
                <a:sym typeface="Calibri"/>
              </a:rPr>
              <a:t>, and </a:t>
            </a:r>
            <a:r>
              <a:rPr lang="en-US" sz="1200" b="0" i="0" u="none" strike="noStrike" cap="none" dirty="0">
                <a:solidFill>
                  <a:schemeClr val="dk1"/>
                </a:solidFill>
                <a:effectLst/>
                <a:latin typeface="Calibri"/>
                <a:ea typeface="Calibri"/>
                <a:cs typeface="Calibri"/>
                <a:sym typeface="Calibri"/>
                <a:hlinkClick r:id="rId4"/>
              </a:rPr>
              <a:t>View</a:t>
            </a:r>
            <a:r>
              <a:rPr lang="en-US" sz="1200" b="0" i="0" u="none" strike="noStrike" cap="none" dirty="0">
                <a:solidFill>
                  <a:schemeClr val="dk1"/>
                </a:solidFill>
                <a:effectLst/>
                <a:latin typeface="Calibri"/>
                <a:ea typeface="Calibri"/>
                <a:cs typeface="Calibri"/>
                <a:sym typeface="Calibri"/>
              </a:rPr>
              <a:t> components, you can build a wide variety of static screens.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4205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https://reactnative.dev/docs/0.61/state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44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325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/docs/style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7631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7046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hlinkClick r:id="rId3"/>
              </a:rPr>
              <a:t>https://reactnative.dev/docs/0.61/height-and-width</a:t>
            </a:r>
            <a:endParaRPr lang="en-US" sz="1200" b="0" i="0" u="none" strike="noStrike"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simplest way to set the dimensions of a component is by adding a fixed </a:t>
            </a:r>
            <a:r>
              <a:rPr lang="en-US" dirty="0"/>
              <a:t>width</a:t>
            </a:r>
            <a:r>
              <a:rPr lang="en-US" sz="1200" b="0" i="0" u="none" strike="noStrike" cap="none" dirty="0">
                <a:solidFill>
                  <a:schemeClr val="dk1"/>
                </a:solidFill>
                <a:effectLst/>
                <a:latin typeface="Calibri"/>
                <a:ea typeface="Calibri"/>
                <a:cs typeface="Calibri"/>
                <a:sym typeface="Calibri"/>
              </a:rPr>
              <a:t> and </a:t>
            </a:r>
            <a:r>
              <a:rPr lang="en-US" dirty="0"/>
              <a:t>height </a:t>
            </a:r>
            <a:r>
              <a:rPr lang="en-US" sz="1200" b="0" i="0" u="none" strike="noStrike" cap="none" dirty="0">
                <a:solidFill>
                  <a:schemeClr val="dk1"/>
                </a:solidFill>
                <a:effectLst/>
                <a:latin typeface="Calibri"/>
                <a:ea typeface="Calibri"/>
                <a:cs typeface="Calibri"/>
                <a:sym typeface="Calibri"/>
              </a:rPr>
              <a:t>to style. </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All dimensions in React Native are unitless, and represent density-independent pixels.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Setting dimensions this way is common for components that should always render at exactly the same size, regardless of screen dimensions.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0969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Use </a:t>
            </a:r>
            <a:r>
              <a:rPr lang="en-US" dirty="0"/>
              <a:t>flex</a:t>
            </a:r>
            <a:r>
              <a:rPr lang="en-US" sz="1200" b="0" i="0" u="none" strike="noStrike" cap="none" dirty="0">
                <a:solidFill>
                  <a:schemeClr val="dk1"/>
                </a:solidFill>
                <a:effectLst/>
                <a:latin typeface="Calibri"/>
                <a:ea typeface="Calibri"/>
                <a:cs typeface="Calibri"/>
                <a:sym typeface="Calibri"/>
              </a:rPr>
              <a:t> in a component's style to have the component expand and shrink dynamically based on available space. </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Normally you will use </a:t>
            </a:r>
            <a:r>
              <a:rPr lang="en-US" dirty="0"/>
              <a:t>flex: 1</a:t>
            </a:r>
            <a:r>
              <a:rPr lang="en-US" sz="1200" b="0" i="0" u="none" strike="noStrike" cap="none" dirty="0">
                <a:solidFill>
                  <a:schemeClr val="dk1"/>
                </a:solidFill>
                <a:effectLst/>
                <a:latin typeface="Calibri"/>
                <a:ea typeface="Calibri"/>
                <a:cs typeface="Calibri"/>
                <a:sym typeface="Calibri"/>
              </a:rPr>
              <a:t>, which tells a component to fill all available space, shared evenly amongst other components with the same parent. </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larger the </a:t>
            </a:r>
            <a:r>
              <a:rPr lang="en-US" dirty="0"/>
              <a:t>flex</a:t>
            </a:r>
            <a:r>
              <a:rPr lang="en-US" sz="1200" b="0" i="0" u="none" strike="noStrike" cap="none" dirty="0">
                <a:solidFill>
                  <a:schemeClr val="dk1"/>
                </a:solidFill>
                <a:effectLst/>
                <a:latin typeface="Calibri"/>
                <a:ea typeface="Calibri"/>
                <a:cs typeface="Calibri"/>
                <a:sym typeface="Calibri"/>
              </a:rPr>
              <a:t> given, the higher the ratio of space a component will take compared to its siblings.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123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https://reactnative.dev/docs/0.61/flexbox</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1533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5599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37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6188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8301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38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2444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3380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84695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73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6484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a:t>
            </a:r>
            <a:r>
              <a:rPr lang="en-US" dirty="0"/>
              <a:t>stretch</a:t>
            </a:r>
            <a:r>
              <a:rPr lang="en-US" sz="1200" b="0" i="0" u="none" strike="noStrike" cap="none" dirty="0">
                <a:solidFill>
                  <a:schemeClr val="dk1"/>
                </a:solidFill>
                <a:effectLst/>
                <a:latin typeface="Calibri"/>
                <a:ea typeface="Calibri"/>
                <a:cs typeface="Calibri"/>
                <a:sym typeface="Calibri"/>
              </a:rPr>
              <a:t> to have an effect, children must not have a fixed dimension along the secondary axis. In this example, setting </a:t>
            </a:r>
            <a:r>
              <a:rPr lang="en-US" dirty="0" err="1"/>
              <a:t>alignItems</a:t>
            </a:r>
            <a:r>
              <a:rPr lang="en-US" dirty="0"/>
              <a:t>: stretch</a:t>
            </a:r>
            <a:r>
              <a:rPr lang="en-US" sz="1200" b="0" i="0" u="none" strike="noStrike" cap="none" dirty="0">
                <a:solidFill>
                  <a:schemeClr val="dk1"/>
                </a:solidFill>
                <a:effectLst/>
                <a:latin typeface="Calibri"/>
                <a:ea typeface="Calibri"/>
                <a:cs typeface="Calibri"/>
                <a:sym typeface="Calibri"/>
              </a:rPr>
              <a:t> does nothing until the </a:t>
            </a:r>
            <a:r>
              <a:rPr lang="en-US" dirty="0"/>
              <a:t>width: 50</a:t>
            </a:r>
            <a:r>
              <a:rPr lang="en-US" sz="1200" b="0" i="0" u="none" strike="noStrike" cap="none" dirty="0">
                <a:solidFill>
                  <a:schemeClr val="dk1"/>
                </a:solidFill>
                <a:effectLst/>
                <a:latin typeface="Calibri"/>
                <a:ea typeface="Calibri"/>
                <a:cs typeface="Calibri"/>
                <a:sym typeface="Calibri"/>
              </a:rPr>
              <a:t> is removed from the children.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369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8699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270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5443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175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760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848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195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437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911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hlinkClick r:id="rId3"/>
              </a:rPr>
              <a:t>https://reactnative.dev/docs/0.61/handling-text-input</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endParaRPr lang="en-US" sz="1200" b="0" i="0" u="none" strike="noStrike" cap="none" dirty="0">
              <a:solidFill>
                <a:schemeClr val="dk1"/>
              </a:solidFill>
              <a:effectLst/>
              <a:latin typeface="Calibri"/>
              <a:ea typeface="Calibri"/>
              <a:cs typeface="Calibri"/>
              <a:sym typeface="Calibri"/>
            </a:endParaRPr>
          </a:p>
          <a:p>
            <a:endParaRPr lang="en-VN" dirty="0"/>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9719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this example, we store text in the state, because it changes over time.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 are a lot more things you might want to do with a text input. For example, you could validate the text inside while the user types. For more detailed examples, see the </a:t>
            </a:r>
            <a:r>
              <a:rPr lang="en-US" sz="1200" b="0" i="0" u="none" strike="noStrike" cap="none" dirty="0">
                <a:solidFill>
                  <a:schemeClr val="dk1"/>
                </a:solidFill>
                <a:effectLst/>
                <a:latin typeface="Calibri"/>
                <a:ea typeface="Calibri"/>
                <a:cs typeface="Calibri"/>
                <a:sym typeface="Calibri"/>
                <a:hlinkClick r:id="rId3"/>
              </a:rPr>
              <a:t>React docs on controlled components</a:t>
            </a:r>
            <a:r>
              <a:rPr lang="en-US" sz="1200" b="0" i="0" u="none" strike="noStrike" cap="none" dirty="0">
                <a:solidFill>
                  <a:schemeClr val="dk1"/>
                </a:solidFill>
                <a:effectLst/>
                <a:latin typeface="Calibri"/>
                <a:ea typeface="Calibri"/>
                <a:cs typeface="Calibri"/>
                <a:sym typeface="Calibri"/>
              </a:rPr>
              <a:t>, or the </a:t>
            </a:r>
            <a:r>
              <a:rPr lang="en-US" sz="1200" b="0" i="0" u="none" strike="noStrike" cap="none" dirty="0">
                <a:solidFill>
                  <a:schemeClr val="dk1"/>
                </a:solidFill>
                <a:effectLst/>
                <a:latin typeface="Calibri"/>
                <a:ea typeface="Calibri"/>
                <a:cs typeface="Calibri"/>
                <a:sym typeface="Calibri"/>
                <a:hlinkClick r:id="rId4"/>
              </a:rPr>
              <a:t>reference docs for TextInput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Text input is one of the ways the user interacts with the app. Next, let's look at another type of input and </a:t>
            </a:r>
            <a:r>
              <a:rPr lang="en-US" sz="1200" b="0" i="0" u="none" strike="noStrike" cap="none" dirty="0">
                <a:solidFill>
                  <a:schemeClr val="dk1"/>
                </a:solidFill>
                <a:effectLst/>
                <a:latin typeface="Calibri"/>
                <a:ea typeface="Calibri"/>
                <a:cs typeface="Calibri"/>
                <a:sym typeface="Calibri"/>
                <a:hlinkClick r:id="rId5"/>
              </a:rPr>
              <a:t>learn how to handle touches</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7828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https://reactnative.dev/docs/0.61/handling-touches</a:t>
            </a:r>
            <a:endParaRPr lang="en-US" dirty="0"/>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Users interact with mobile apps mainly through touch. They can use a combination of gestures, such as tapping on a button, scrolling a list, or zooming on a map. React Native provides components to handle all sorts of common gestures, as well as a comprehensive </a:t>
            </a:r>
            <a:r>
              <a:rPr lang="en-US" sz="1200" b="0" i="0" u="none" strike="noStrike" cap="none" dirty="0">
                <a:solidFill>
                  <a:schemeClr val="dk1"/>
                </a:solidFill>
                <a:effectLst/>
                <a:latin typeface="Calibri"/>
                <a:ea typeface="Calibri"/>
                <a:cs typeface="Calibri"/>
                <a:sym typeface="Calibri"/>
                <a:hlinkClick r:id="rId4"/>
              </a:rPr>
              <a:t>gesture responder system</a:t>
            </a:r>
            <a:r>
              <a:rPr lang="en-US" sz="1200" b="0" i="0" u="none" strike="noStrike" cap="none" dirty="0">
                <a:solidFill>
                  <a:schemeClr val="dk1"/>
                </a:solidFill>
                <a:effectLst/>
                <a:latin typeface="Calibri"/>
                <a:ea typeface="Calibri"/>
                <a:cs typeface="Calibri"/>
                <a:sym typeface="Calibri"/>
              </a:rPr>
              <a:t> to allow for more advanced gesture recognition, but the one component you will most likely be interested in is the basic Button.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105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4574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0702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5570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1413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7256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064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7067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cap="none" dirty="0">
                <a:solidFill>
                  <a:schemeClr val="dk1"/>
                </a:solidFill>
                <a:effectLst/>
                <a:latin typeface="Calibri"/>
                <a:ea typeface="Calibri"/>
                <a:cs typeface="Calibri"/>
                <a:sym typeface="Calibri"/>
              </a:rPr>
              <a:t>Scrolling lists, swiping pages, and pinch-to-zoom</a:t>
            </a:r>
          </a:p>
          <a:p>
            <a:pPr fontAlgn="base"/>
            <a:r>
              <a:rPr lang="en-US" sz="1200" b="0" i="0" u="none" strike="noStrike" cap="none" dirty="0">
                <a:solidFill>
                  <a:schemeClr val="dk1"/>
                </a:solidFill>
                <a:effectLst/>
                <a:latin typeface="Calibri"/>
                <a:ea typeface="Calibri"/>
                <a:cs typeface="Calibri"/>
                <a:sym typeface="Calibri"/>
              </a:rPr>
              <a:t>Another gesture commonly used in mobile apps is the swipe or pan. This gesture allows the user to scroll through a list of items, or swipe through pages of content. In order to handle these and other gestures, we'll learn </a:t>
            </a:r>
            <a:r>
              <a:rPr lang="en-US" sz="1200" b="0" i="0" u="none" strike="noStrike" cap="none" dirty="0">
                <a:solidFill>
                  <a:schemeClr val="dk1"/>
                </a:solidFill>
                <a:effectLst/>
                <a:latin typeface="Calibri"/>
                <a:ea typeface="Calibri"/>
                <a:cs typeface="Calibri"/>
                <a:sym typeface="Calibri"/>
                <a:hlinkClick r:id="rId3"/>
              </a:rPr>
              <a:t>how to use a ScrollView</a:t>
            </a:r>
            <a:r>
              <a:rPr lang="en-US" sz="1200" b="0" i="0" u="none" strike="noStrike" cap="none" dirty="0">
                <a:solidFill>
                  <a:schemeClr val="dk1"/>
                </a:solidFill>
                <a:effectLst/>
                <a:latin typeface="Calibri"/>
                <a:ea typeface="Calibri"/>
                <a:cs typeface="Calibri"/>
                <a:sym typeface="Calibri"/>
              </a:rPr>
              <a:t> next.</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4372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https://reactnative.dev/docs/0.61/using-a-scrollview</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5987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8083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1501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859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92909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7064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https://reactnative.dev/docs/0.61/network</a:t>
            </a:r>
            <a:endParaRPr lang="en-US" sz="1200" b="0" i="0" u="none" strike="noStrike"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Many mobile apps need to load resources from a remote URL. You may want to make a POST request to a REST API, or you may need to fetch a chunk of static content from another server.</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Take a look at the </a:t>
            </a:r>
            <a:r>
              <a:rPr lang="en-US" sz="1200" b="0" i="0" u="none" strike="noStrike" cap="none" dirty="0">
                <a:solidFill>
                  <a:schemeClr val="dk1"/>
                </a:solidFill>
                <a:effectLst/>
                <a:latin typeface="Calibri"/>
                <a:ea typeface="Calibri"/>
                <a:cs typeface="Calibri"/>
                <a:sym typeface="Calibri"/>
                <a:hlinkClick r:id="rId4"/>
              </a:rPr>
              <a:t>Fetch Request docs</a:t>
            </a:r>
            <a:r>
              <a:rPr lang="en-US" sz="1200" b="0" i="0" u="none" strike="noStrike" cap="none" dirty="0">
                <a:solidFill>
                  <a:schemeClr val="dk1"/>
                </a:solidFill>
                <a:effectLst/>
                <a:latin typeface="Calibri"/>
                <a:ea typeface="Calibri"/>
                <a:cs typeface="Calibri"/>
                <a:sym typeface="Calibri"/>
              </a:rPr>
              <a:t> for a full list of properties.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84121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Don't forget to catch any errors that may be thrown by </a:t>
            </a:r>
            <a:r>
              <a:rPr lang="en-US" dirty="0"/>
              <a:t>fetch</a:t>
            </a:r>
            <a:r>
              <a:rPr lang="en-US" sz="1200" b="0" i="0" u="none" strike="noStrike" cap="none" dirty="0">
                <a:solidFill>
                  <a:schemeClr val="dk1"/>
                </a:solidFill>
                <a:effectLst/>
                <a:latin typeface="Calibri"/>
                <a:ea typeface="Calibri"/>
                <a:cs typeface="Calibri"/>
                <a:sym typeface="Calibri"/>
              </a:rPr>
              <a:t>, otherwise they will be dropped silently.</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3178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9006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By default, iOS will block any request that's not encrypted using </a:t>
            </a:r>
            <a:r>
              <a:rPr lang="en-US" sz="1200" b="0" i="0" u="none" strike="noStrike" cap="none" dirty="0">
                <a:solidFill>
                  <a:schemeClr val="dk1"/>
                </a:solidFill>
                <a:effectLst/>
                <a:latin typeface="Calibri"/>
                <a:ea typeface="Calibri"/>
                <a:cs typeface="Calibri"/>
                <a:sym typeface="Calibri"/>
                <a:hlinkClick r:id="rId3"/>
              </a:rPr>
              <a:t>SSL</a:t>
            </a:r>
            <a:r>
              <a:rPr lang="en-US" sz="1200" b="0" i="0" u="none" strike="noStrike" cap="none" dirty="0">
                <a:solidFill>
                  <a:schemeClr val="dk1"/>
                </a:solidFill>
                <a:effectLst/>
                <a:latin typeface="Calibri"/>
                <a:ea typeface="Calibri"/>
                <a:cs typeface="Calibri"/>
                <a:sym typeface="Calibri"/>
              </a:rPr>
              <a:t>. If you need to fetch from a cleartext URL (one that begins with </a:t>
            </a:r>
            <a:r>
              <a:rPr lang="en-US" dirty="0"/>
              <a:t>http</a:t>
            </a:r>
            <a:r>
              <a:rPr lang="en-US" sz="1200" b="0" i="0" u="none" strike="noStrike" cap="none" dirty="0">
                <a:solidFill>
                  <a:schemeClr val="dk1"/>
                </a:solidFill>
                <a:effectLst/>
                <a:latin typeface="Calibri"/>
                <a:ea typeface="Calibri"/>
                <a:cs typeface="Calibri"/>
                <a:sym typeface="Calibri"/>
              </a:rPr>
              <a:t>) you will first need to </a:t>
            </a:r>
            <a:r>
              <a:rPr lang="en-US" sz="1200" b="0" i="0" u="none" strike="noStrike" cap="none" dirty="0">
                <a:solidFill>
                  <a:schemeClr val="dk1"/>
                </a:solidFill>
                <a:effectLst/>
                <a:latin typeface="Calibri"/>
                <a:ea typeface="Calibri"/>
                <a:cs typeface="Calibri"/>
                <a:sym typeface="Calibri"/>
                <a:hlinkClick r:id="rId4"/>
              </a:rPr>
              <a:t>add an App Transport Security exception</a:t>
            </a:r>
            <a:r>
              <a:rPr lang="en-US" sz="1200" b="0" i="0" u="none" strike="noStrike" cap="none" dirty="0">
                <a:solidFill>
                  <a:schemeClr val="dk1"/>
                </a:solidFill>
                <a:effectLst/>
                <a:latin typeface="Calibri"/>
                <a:ea typeface="Calibri"/>
                <a:cs typeface="Calibri"/>
                <a:sym typeface="Calibri"/>
              </a:rPr>
              <a:t>. If you know ahead of time what domains you will need access to, it is more secure to add exceptions only for those domains; if the domains are not known until runtime you can </a:t>
            </a:r>
            <a:r>
              <a:rPr lang="en-US" sz="1200" b="0" i="0" u="none" strike="noStrike" cap="none" dirty="0">
                <a:solidFill>
                  <a:schemeClr val="dk1"/>
                </a:solidFill>
                <a:effectLst/>
                <a:latin typeface="Calibri"/>
                <a:ea typeface="Calibri"/>
                <a:cs typeface="Calibri"/>
                <a:sym typeface="Calibri"/>
                <a:hlinkClick r:id="rId5"/>
              </a:rPr>
              <a:t>disable ATS completely</a:t>
            </a:r>
            <a:r>
              <a:rPr lang="en-US" sz="1200" b="0" i="0" u="none" strike="noStrike" cap="none" dirty="0">
                <a:solidFill>
                  <a:schemeClr val="dk1"/>
                </a:solidFill>
                <a:effectLst/>
                <a:latin typeface="Calibri"/>
                <a:ea typeface="Calibri"/>
                <a:cs typeface="Calibri"/>
                <a:sym typeface="Calibri"/>
              </a:rPr>
              <a:t>. Note however that from January 2017, </a:t>
            </a:r>
            <a:r>
              <a:rPr lang="en-US" sz="1200" b="0" i="0" u="none" strike="noStrike" cap="none" dirty="0">
                <a:solidFill>
                  <a:schemeClr val="dk1"/>
                </a:solidFill>
                <a:effectLst/>
                <a:latin typeface="Calibri"/>
                <a:ea typeface="Calibri"/>
                <a:cs typeface="Calibri"/>
                <a:sym typeface="Calibri"/>
                <a:hlinkClick r:id="rId6"/>
              </a:rPr>
              <a:t>Apple's App Store review will require reasonable justification for disabling ATS</a:t>
            </a:r>
            <a:r>
              <a:rPr lang="en-US" sz="1200" b="0" i="0" u="none" strike="noStrike" cap="none" dirty="0">
                <a:solidFill>
                  <a:schemeClr val="dk1"/>
                </a:solidFill>
                <a:effectLst/>
                <a:latin typeface="Calibri"/>
                <a:ea typeface="Calibri"/>
                <a:cs typeface="Calibri"/>
                <a:sym typeface="Calibri"/>
              </a:rPr>
              <a:t>. See </a:t>
            </a:r>
            <a:r>
              <a:rPr lang="en-US" sz="1200" b="0" i="0" u="none" strike="noStrike" cap="none" dirty="0">
                <a:solidFill>
                  <a:schemeClr val="dk1"/>
                </a:solidFill>
                <a:effectLst/>
                <a:latin typeface="Calibri"/>
                <a:ea typeface="Calibri"/>
                <a:cs typeface="Calibri"/>
                <a:sym typeface="Calibri"/>
                <a:hlinkClick r:id="rId7"/>
              </a:rPr>
              <a:t>Apple's documentation</a:t>
            </a:r>
            <a:r>
              <a:rPr lang="en-US" sz="1200" b="0" i="0" u="none" strike="noStrike" cap="none" dirty="0">
                <a:solidFill>
                  <a:schemeClr val="dk1"/>
                </a:solidFill>
                <a:effectLst/>
                <a:latin typeface="Calibri"/>
                <a:ea typeface="Calibri"/>
                <a:cs typeface="Calibri"/>
                <a:sym typeface="Calibri"/>
              </a:rPr>
              <a:t> for more information.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37743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security model for </a:t>
            </a:r>
            <a:r>
              <a:rPr lang="en-US" sz="1200" b="0" i="0" u="none" strike="noStrike" cap="none" dirty="0" err="1">
                <a:solidFill>
                  <a:schemeClr val="dk1"/>
                </a:solidFill>
                <a:effectLst/>
                <a:latin typeface="Calibri"/>
                <a:ea typeface="Calibri"/>
                <a:cs typeface="Calibri"/>
                <a:sym typeface="Calibri"/>
              </a:rPr>
              <a:t>XMLHttpRequest</a:t>
            </a:r>
            <a:r>
              <a:rPr lang="en-US" sz="1200" b="0" i="0" u="none" strike="noStrike" cap="none" dirty="0">
                <a:solidFill>
                  <a:schemeClr val="dk1"/>
                </a:solidFill>
                <a:effectLst/>
                <a:latin typeface="Calibri"/>
                <a:ea typeface="Calibri"/>
                <a:cs typeface="Calibri"/>
                <a:sym typeface="Calibri"/>
              </a:rPr>
              <a:t> is different than on web as there is no concept of </a:t>
            </a:r>
            <a:r>
              <a:rPr lang="en-US" sz="1200" b="0" i="0" u="none" strike="noStrike" cap="none" dirty="0">
                <a:solidFill>
                  <a:schemeClr val="dk1"/>
                </a:solidFill>
                <a:effectLst/>
                <a:latin typeface="Calibri"/>
                <a:ea typeface="Calibri"/>
                <a:cs typeface="Calibri"/>
                <a:sym typeface="Calibri"/>
                <a:hlinkClick r:id="rId3"/>
              </a:rPr>
              <a:t>CORS</a:t>
            </a:r>
            <a:r>
              <a:rPr lang="en-US" sz="1200" b="0" i="0" u="none" strike="noStrike" cap="none" dirty="0">
                <a:solidFill>
                  <a:schemeClr val="dk1"/>
                </a:solidFill>
                <a:effectLst/>
                <a:latin typeface="Calibri"/>
                <a:ea typeface="Calibri"/>
                <a:cs typeface="Calibri"/>
                <a:sym typeface="Calibri"/>
              </a:rPr>
              <a:t> in native apps.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85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cap="none" dirty="0">
                <a:solidFill>
                  <a:schemeClr val="dk1"/>
                </a:solidFill>
                <a:effectLst/>
                <a:latin typeface="Calibri"/>
                <a:ea typeface="Calibri"/>
                <a:cs typeface="Calibri"/>
                <a:sym typeface="Calibri"/>
              </a:rPr>
              <a:t>Known Issues with fetch and cookie based authentication</a:t>
            </a:r>
          </a:p>
          <a:p>
            <a:pPr fontAlgn="base"/>
            <a:r>
              <a:rPr lang="en-US" sz="1200" b="0" i="0" u="none" strike="noStrike" cap="none" dirty="0">
                <a:solidFill>
                  <a:schemeClr val="dk1"/>
                </a:solidFill>
                <a:effectLst/>
                <a:latin typeface="Calibri"/>
                <a:ea typeface="Calibri"/>
                <a:cs typeface="Calibri"/>
                <a:sym typeface="Calibri"/>
              </a:rPr>
              <a:t>The following options are currently not working with fetch</a:t>
            </a:r>
          </a:p>
          <a:p>
            <a:pPr fontAlgn="base">
              <a:buFont typeface="Arial" panose="020B0604020202020204" pitchFamily="34" charset="0"/>
              <a:buChar char="•"/>
            </a:pPr>
            <a:r>
              <a:rPr lang="en-US" sz="1200" b="0" i="0" u="none" strike="noStrike" cap="none" dirty="0" err="1">
                <a:solidFill>
                  <a:schemeClr val="dk1"/>
                </a:solidFill>
                <a:effectLst/>
                <a:latin typeface="Calibri"/>
                <a:ea typeface="Calibri"/>
                <a:cs typeface="Calibri"/>
                <a:sym typeface="Calibri"/>
              </a:rPr>
              <a:t>redirect:manual</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err="1">
                <a:solidFill>
                  <a:schemeClr val="dk1"/>
                </a:solidFill>
                <a:effectLst/>
                <a:latin typeface="Calibri"/>
                <a:ea typeface="Calibri"/>
                <a:cs typeface="Calibri"/>
                <a:sym typeface="Calibri"/>
              </a:rPr>
              <a:t>credentials:omit</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Having same name headers on Android will result in only the latest one being present. A temporary solution can be found here: </a:t>
            </a:r>
            <a:r>
              <a:rPr lang="en-US" sz="1200" b="0" i="0" u="none" strike="noStrike" cap="none" dirty="0">
                <a:solidFill>
                  <a:schemeClr val="dk1"/>
                </a:solidFill>
                <a:effectLst/>
                <a:latin typeface="Calibri"/>
                <a:ea typeface="Calibri"/>
                <a:cs typeface="Calibri"/>
                <a:sym typeface="Calibri"/>
                <a:hlinkClick r:id="rId3"/>
              </a:rPr>
              <a:t>https://github.com/facebook/react-native/issues/18837#issuecomment-398779994</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Cookie based authentication is currently unstable. You can view some of the issues raised here: </a:t>
            </a:r>
            <a:r>
              <a:rPr lang="en-US" sz="1200" b="0" i="0" u="none" strike="noStrike" cap="none" dirty="0">
                <a:solidFill>
                  <a:schemeClr val="dk1"/>
                </a:solidFill>
                <a:effectLst/>
                <a:latin typeface="Calibri"/>
                <a:ea typeface="Calibri"/>
                <a:cs typeface="Calibri"/>
                <a:sym typeface="Calibri"/>
                <a:hlinkClick r:id="rId4"/>
              </a:rPr>
              <a:t>https://github.com/facebook/react-native/issues/23185</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As a minimum on iOS, when redirected through a 302, if a Set-Cookie header is present, the cookie is not set properly. Since the redirect cannot be handled manually this might cause a scenario where infinite requests occur if the redirect is the result of an expired session.</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32117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https://reactnative.dev/docs/0.61/components-and-apis</a:t>
            </a:r>
            <a:endParaRPr lang="en-US" dirty="0"/>
          </a:p>
          <a:p>
            <a:pPr fontAlgn="base"/>
            <a:r>
              <a:rPr lang="en-US" sz="1200" b="0" i="0" u="none" strike="noStrike" cap="none" dirty="0">
                <a:solidFill>
                  <a:schemeClr val="dk1"/>
                </a:solidFill>
                <a:effectLst/>
                <a:latin typeface="Calibri"/>
                <a:ea typeface="Calibri"/>
                <a:cs typeface="Calibri"/>
                <a:sym typeface="Calibri"/>
              </a:rPr>
              <a:t>React Native provides a number of </a:t>
            </a:r>
            <a:r>
              <a:rPr lang="en-US" sz="1200" b="0" i="0" u="none" strike="noStrike" cap="none" dirty="0">
                <a:solidFill>
                  <a:schemeClr val="dk1"/>
                </a:solidFill>
                <a:effectLst/>
                <a:latin typeface="Calibri"/>
                <a:ea typeface="Calibri"/>
                <a:cs typeface="Calibri"/>
                <a:sym typeface="Calibri"/>
                <a:hlinkClick r:id="rId4"/>
              </a:rPr>
              <a:t>Core Components</a:t>
            </a:r>
            <a:r>
              <a:rPr lang="en-US" sz="1200" b="0" i="0" u="none" strike="noStrike" cap="none" dirty="0">
                <a:solidFill>
                  <a:schemeClr val="dk1"/>
                </a:solidFill>
                <a:effectLst/>
                <a:latin typeface="Calibri"/>
                <a:ea typeface="Calibri"/>
                <a:cs typeface="Calibri"/>
                <a:sym typeface="Calibri"/>
              </a:rPr>
              <a:t>. Open the link above, you will find a full list of components and APIs on the sidebar to the left. If you're not sure where to get started, take a look at the following categories:</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hlinkClick r:id="rId5"/>
              </a:rPr>
              <a:t>Basic Components</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hlinkClick r:id="rId6"/>
              </a:rPr>
              <a:t>User Interface</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hlinkClick r:id="rId7"/>
              </a:rPr>
              <a:t>List Views</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hlinkClick r:id="rId8"/>
              </a:rPr>
              <a:t>iOS-specific</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hlinkClick r:id="rId9"/>
              </a:rPr>
              <a:t>Android-specific</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hlinkClick r:id="rId10"/>
              </a:rPr>
              <a:t>Others</a:t>
            </a:r>
            <a:endParaRPr lang="en-US" sz="1200" b="0" i="0" u="none" strike="noStrike" cap="none" dirty="0">
              <a:solidFill>
                <a:schemeClr val="dk1"/>
              </a:solidFill>
              <a:effectLst/>
              <a:latin typeface="Calibri"/>
              <a:ea typeface="Calibri"/>
              <a:cs typeface="Calibri"/>
              <a:sym typeface="Calibri"/>
            </a:endParaRPr>
          </a:p>
          <a:p>
            <a:pPr fontAlgn="base"/>
            <a:r>
              <a:rPr lang="en-US" sz="1200" b="0" i="0" u="none" strike="noStrike" cap="none" dirty="0">
                <a:solidFill>
                  <a:schemeClr val="dk1"/>
                </a:solidFill>
                <a:effectLst/>
                <a:latin typeface="Calibri"/>
                <a:ea typeface="Calibri"/>
                <a:cs typeface="Calibri"/>
                <a:sym typeface="Calibri"/>
              </a:rPr>
              <a:t>You're not limited to the components and APIs bundled with React Native. React Native is a community of thousands of developers. If you're looking for a library that does something specific, search the </a:t>
            </a:r>
            <a:r>
              <a:rPr lang="en-US" sz="1200" b="0" i="0" u="none" strike="noStrike" cap="none" dirty="0" err="1">
                <a:solidFill>
                  <a:schemeClr val="dk1"/>
                </a:solidFill>
                <a:effectLst/>
                <a:latin typeface="Calibri"/>
                <a:ea typeface="Calibri"/>
                <a:cs typeface="Calibri"/>
                <a:sym typeface="Calibri"/>
              </a:rPr>
              <a:t>npm</a:t>
            </a:r>
            <a:r>
              <a:rPr lang="en-US" sz="1200" b="0" i="0" u="none" strike="noStrike" cap="none" dirty="0">
                <a:solidFill>
                  <a:schemeClr val="dk1"/>
                </a:solidFill>
                <a:effectLst/>
                <a:latin typeface="Calibri"/>
                <a:ea typeface="Calibri"/>
                <a:cs typeface="Calibri"/>
                <a:sym typeface="Calibri"/>
              </a:rPr>
              <a:t> registry for packages mentioning </a:t>
            </a:r>
            <a:r>
              <a:rPr lang="en-US" sz="1200" b="0" i="0" u="none" strike="noStrike" cap="none" dirty="0">
                <a:solidFill>
                  <a:schemeClr val="dk1"/>
                </a:solidFill>
                <a:effectLst/>
                <a:latin typeface="Calibri"/>
                <a:ea typeface="Calibri"/>
                <a:cs typeface="Calibri"/>
                <a:sym typeface="Calibri"/>
                <a:hlinkClick r:id="rId11"/>
              </a:rPr>
              <a:t>react-native</a:t>
            </a:r>
            <a:r>
              <a:rPr lang="en-US" sz="1200" b="0" i="0" u="none" strike="noStrike" cap="none" dirty="0">
                <a:solidFill>
                  <a:schemeClr val="dk1"/>
                </a:solidFill>
                <a:effectLst/>
                <a:latin typeface="Calibri"/>
                <a:ea typeface="Calibri"/>
                <a:cs typeface="Calibri"/>
                <a:sym typeface="Calibri"/>
              </a:rPr>
              <a:t>, or check out </a:t>
            </a:r>
            <a:r>
              <a:rPr lang="en-US" sz="1200" b="0" i="0" u="none" strike="noStrike" cap="none" dirty="0">
                <a:solidFill>
                  <a:schemeClr val="dk1"/>
                </a:solidFill>
                <a:effectLst/>
                <a:latin typeface="Calibri"/>
                <a:ea typeface="Calibri"/>
                <a:cs typeface="Calibri"/>
                <a:sym typeface="Calibri"/>
                <a:hlinkClick r:id="rId12"/>
              </a:rPr>
              <a:t>Awesome React Native</a:t>
            </a:r>
            <a:r>
              <a:rPr lang="en-US" sz="1200" b="0" i="0" u="none" strike="noStrike" cap="none" dirty="0">
                <a:solidFill>
                  <a:schemeClr val="dk1"/>
                </a:solidFill>
                <a:effectLst/>
                <a:latin typeface="Calibri"/>
                <a:ea typeface="Calibri"/>
                <a:cs typeface="Calibri"/>
                <a:sym typeface="Calibri"/>
              </a:rPr>
              <a:t> for a curated list.</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40743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5892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583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77892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19111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73618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74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6424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045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60" r:id="rId3"/>
    <p:sldLayoutId id="2147483650" r:id="rId4"/>
    <p:sldLayoutId id="2147483651" r:id="rId5"/>
    <p:sldLayoutId id="2147483652" r:id="rId6"/>
    <p:sldLayoutId id="2147483653"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ython.org/downloads/release/python-2716/"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hyperlink" Target="https://www.oracle.com/java/technologies/javase-jdk8-downloads.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ndroid.com/studio/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tiff"/><Relationship Id="rId4" Type="http://schemas.openxmlformats.org/officeDocument/2006/relationships/hyperlink" Target="https://developer.android.com/studio/instal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sourcetreeapp.com/" TargetMode="External"/><Relationship Id="rId4" Type="http://schemas.openxmlformats.org/officeDocument/2006/relationships/hyperlink" Target="https://git-scm.com/download"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redux.js.org/"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reactjs.org/docs/react-component.html#setstate" TargetMode="External"/><Relationship Id="rId4" Type="http://schemas.openxmlformats.org/officeDocument/2006/relationships/hyperlink" Target="https://mobx.js.or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reactnative.dev/docs/colors"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reactnative.dev/docs/tex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reactnative.dev/docs/layout-props#fle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reactnative.dev/docs/layout-props#flexdirection"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reactnative.dev/docs/layout-props#justifycontent"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36.xml.rels><?xml version="1.0" encoding="UTF-8" standalone="yes"?>
<Relationships xmlns="http://schemas.openxmlformats.org/package/2006/relationships"><Relationship Id="rId3" Type="http://schemas.openxmlformats.org/officeDocument/2006/relationships/hyperlink" Target="https://reactnative.dev/docs/layout-props#alignitem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reactnative.dev/docs/layout-props#alignself" TargetMode="External"/><Relationship Id="rId4" Type="http://schemas.openxmlformats.org/officeDocument/2006/relationships/image" Target="../media/image3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reactnative.dev/docs/layout-props#aligncontent"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42.xml.rels><?xml version="1.0" encoding="UTF-8" standalone="yes"?>
<Relationships xmlns="http://schemas.openxmlformats.org/package/2006/relationships"><Relationship Id="rId3" Type="http://schemas.openxmlformats.org/officeDocument/2006/relationships/hyperlink" Target="https://reactnative.dev/docs/layout-props#flexwrap"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3.tiff"/><Relationship Id="rId4" Type="http://schemas.openxmlformats.org/officeDocument/2006/relationships/hyperlink" Target="https://yogalayout.com/docs/flex-wrap"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reactnative.dev/docs/layout-props#flexgrow"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s://reactnative.dev/docs/layout-props#flexbasis" TargetMode="External"/><Relationship Id="rId4" Type="http://schemas.openxmlformats.org/officeDocument/2006/relationships/hyperlink" Target="https://reactnative.dev/docs/layout-props#flexshrink"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reactnative.dev/docs/0.61/textinput#content"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hyperlink" Target="https://reactnative.dev/docs/0.61/intro-react-native-component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hyperlink" Target="https://reactnative.dev/docs/0.61/button"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reactnative.dev/docs/0.61/touchablehighlight"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hyperlink" Target="https://reactnative.dev/docs/0.61/touchablewithoutfeedback" TargetMode="External"/><Relationship Id="rId5" Type="http://schemas.openxmlformats.org/officeDocument/2006/relationships/hyperlink" Target="https://reactnative.dev/docs/0.61/touchableopacity" TargetMode="External"/><Relationship Id="rId4" Type="http://schemas.openxmlformats.org/officeDocument/2006/relationships/hyperlink" Target="https://reactnative.dev/docs/0.61/touchablenativefeedback"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reactnative.dev/docs/0.61/scrollview"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react-native-community/react-native-viewpager"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reactnative.dev/docs/0.61/flatlist"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hyperlink" Target="https://reactnative.dev/docs/0.61/using-a-scrollview" TargetMode="External"/><Relationship Id="rId4" Type="http://schemas.openxmlformats.org/officeDocument/2006/relationships/hyperlink" Target="https://reactnative.dev/docs/0.61/sectionlist"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developer.mozilla.org/en-US/docs/Web/API/Fetch_API"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hyperlink" Target="https://developer.mozilla.org/en-US/docs/Web/API/Fetch_API/Using_Fetch"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Promise"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developer.mozilla.org/en-US/docs/Web/API/XMLHttpRequest"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hyperlink" Target="https://github.com/mzabriskie/axios" TargetMode="External"/><Relationship Id="rId4" Type="http://schemas.openxmlformats.org/officeDocument/2006/relationships/hyperlink" Target="https://github.com/niftylettuce/frisbee"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developer.mozilla.org/en-US/docs/Web/API/WebSocket"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hyperlink" Target="https://reactnative.dev/docs/0.61/stylesheet" TargetMode="External"/><Relationship Id="rId3" Type="http://schemas.openxmlformats.org/officeDocument/2006/relationships/hyperlink" Target="https://reactnative.dev/docs/0.61/view" TargetMode="External"/><Relationship Id="rId7" Type="http://schemas.openxmlformats.org/officeDocument/2006/relationships/hyperlink" Target="https://reactnative.dev/docs/0.61/scrollview"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hyperlink" Target="https://reactnative.dev/docs/0.61/textinput" TargetMode="External"/><Relationship Id="rId5" Type="http://schemas.openxmlformats.org/officeDocument/2006/relationships/hyperlink" Target="https://reactnative.dev/docs/0.61/image" TargetMode="External"/><Relationship Id="rId4" Type="http://schemas.openxmlformats.org/officeDocument/2006/relationships/hyperlink" Target="https://reactnative.dev/docs/0.61/text"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reactnative.dev/docs/getting-started"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10</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352404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Open dowload page: </a:t>
            </a:r>
            <a:r>
              <a:rPr lang="en-US" sz="1800" dirty="0">
                <a:hlinkClick r:id="rId3"/>
              </a:rPr>
              <a:t>https://www.python.org/downloads/release/python-2716/</a:t>
            </a:r>
            <a:endParaRPr lang="en-US" sz="1800" dirty="0"/>
          </a:p>
          <a:p>
            <a:pPr marL="285750" indent="-285750">
              <a:spcBef>
                <a:spcPts val="600"/>
              </a:spcBef>
              <a:spcAft>
                <a:spcPts val="600"/>
              </a:spcAft>
              <a:buFont typeface="Arial" panose="020B0604020202020204" pitchFamily="34" charset="0"/>
              <a:buChar char="•"/>
            </a:pPr>
            <a:r>
              <a:rPr lang="en-US" sz="1800" dirty="0"/>
              <a:t>Select the package correspond to your OS to download</a:t>
            </a:r>
          </a:p>
          <a:p>
            <a:pPr marL="285750" indent="-285750">
              <a:spcBef>
                <a:spcPts val="600"/>
              </a:spcBef>
              <a:spcAft>
                <a:spcPts val="600"/>
              </a:spcAft>
              <a:buFont typeface="Arial" panose="020B0604020202020204" pitchFamily="34" charset="0"/>
              <a:buChar char="•"/>
            </a:pPr>
            <a:r>
              <a:rPr lang="en-US" sz="1800" dirty="0"/>
              <a:t>Launch install file and follow the wizard step by step to install it</a:t>
            </a:r>
          </a:p>
          <a:p>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2007281" cy="400110"/>
          </a:xfrm>
          <a:prstGeom prst="rect">
            <a:avLst/>
          </a:prstGeom>
          <a:noFill/>
        </p:spPr>
        <p:txBody>
          <a:bodyPr wrap="none" rtlCol="0">
            <a:spAutoFit/>
          </a:bodyPr>
          <a:lstStyle/>
          <a:p>
            <a:r>
              <a:rPr lang="en-VN" sz="2000" b="1" dirty="0"/>
              <a:t>Install </a:t>
            </a:r>
            <a:r>
              <a:rPr lang="vi-VN" sz="2000" b="1" dirty="0"/>
              <a:t>Python2</a:t>
            </a:r>
            <a:endParaRPr lang="en-VN" sz="2000" b="1" dirty="0"/>
          </a:p>
        </p:txBody>
      </p:sp>
      <p:pic>
        <p:nvPicPr>
          <p:cNvPr id="2" name="Picture 1">
            <a:extLst>
              <a:ext uri="{FF2B5EF4-FFF2-40B4-BE49-F238E27FC236}">
                <a16:creationId xmlns:a16="http://schemas.microsoft.com/office/drawing/2014/main" id="{D1019510-AE8E-BD46-A22F-917F0141A13B}"/>
              </a:ext>
            </a:extLst>
          </p:cNvPr>
          <p:cNvPicPr>
            <a:picLocks noChangeAspect="1"/>
          </p:cNvPicPr>
          <p:nvPr/>
        </p:nvPicPr>
        <p:blipFill>
          <a:blip r:embed="rId4"/>
          <a:stretch>
            <a:fillRect/>
          </a:stretch>
        </p:blipFill>
        <p:spPr>
          <a:xfrm>
            <a:off x="4521200" y="1548199"/>
            <a:ext cx="6832600" cy="4038600"/>
          </a:xfrm>
          <a:prstGeom prst="rect">
            <a:avLst/>
          </a:prstGeom>
        </p:spPr>
      </p:pic>
    </p:spTree>
    <p:extLst>
      <p:ext uri="{BB962C8B-B14F-4D97-AF65-F5344CB8AC3E}">
        <p14:creationId xmlns:p14="http://schemas.microsoft.com/office/powerpoint/2010/main" val="278952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11</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364715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Open dowload page: </a:t>
            </a:r>
            <a:r>
              <a:rPr lang="en-US" sz="1800" dirty="0">
                <a:hlinkClick r:id="rId3"/>
              </a:rPr>
              <a:t>https://www.oracle.com/java/technologies/javase-jdk8-downloads.html</a:t>
            </a:r>
            <a:endParaRPr lang="en-US" sz="1800" dirty="0"/>
          </a:p>
          <a:p>
            <a:pPr marL="285750" indent="-285750">
              <a:spcBef>
                <a:spcPts val="600"/>
              </a:spcBef>
              <a:spcAft>
                <a:spcPts val="600"/>
              </a:spcAft>
              <a:buFont typeface="Arial" panose="020B0604020202020204" pitchFamily="34" charset="0"/>
              <a:buChar char="•"/>
            </a:pPr>
            <a:r>
              <a:rPr lang="en-US" sz="1800" dirty="0"/>
              <a:t>Select the package correspond to your OS to download</a:t>
            </a:r>
          </a:p>
          <a:p>
            <a:pPr marL="285750" indent="-285750">
              <a:spcBef>
                <a:spcPts val="600"/>
              </a:spcBef>
              <a:spcAft>
                <a:spcPts val="600"/>
              </a:spcAft>
              <a:buFont typeface="Arial" panose="020B0604020202020204" pitchFamily="34" charset="0"/>
              <a:buChar char="•"/>
            </a:pPr>
            <a:r>
              <a:rPr lang="en-US" sz="1800" dirty="0"/>
              <a:t>Launch install file and follow the wizard step by step to install it</a:t>
            </a:r>
          </a:p>
          <a:p>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1651414" cy="400110"/>
          </a:xfrm>
          <a:prstGeom prst="rect">
            <a:avLst/>
          </a:prstGeom>
          <a:noFill/>
        </p:spPr>
        <p:txBody>
          <a:bodyPr wrap="none" rtlCol="0">
            <a:spAutoFit/>
          </a:bodyPr>
          <a:lstStyle/>
          <a:p>
            <a:r>
              <a:rPr lang="en-VN" sz="2000" b="1" dirty="0"/>
              <a:t>Install </a:t>
            </a:r>
            <a:r>
              <a:rPr lang="vi-VN" sz="2000" b="1" dirty="0"/>
              <a:t>JDK8</a:t>
            </a:r>
            <a:endParaRPr lang="en-VN" sz="2000" b="1" dirty="0"/>
          </a:p>
        </p:txBody>
      </p:sp>
      <p:pic>
        <p:nvPicPr>
          <p:cNvPr id="3" name="Picture 2">
            <a:extLst>
              <a:ext uri="{FF2B5EF4-FFF2-40B4-BE49-F238E27FC236}">
                <a16:creationId xmlns:a16="http://schemas.microsoft.com/office/drawing/2014/main" id="{A61EC1FD-91CC-C247-8693-401FC901BFC4}"/>
              </a:ext>
            </a:extLst>
          </p:cNvPr>
          <p:cNvPicPr>
            <a:picLocks noChangeAspect="1"/>
          </p:cNvPicPr>
          <p:nvPr/>
        </p:nvPicPr>
        <p:blipFill>
          <a:blip r:embed="rId4"/>
          <a:stretch>
            <a:fillRect/>
          </a:stretch>
        </p:blipFill>
        <p:spPr>
          <a:xfrm>
            <a:off x="3587618" y="1352550"/>
            <a:ext cx="7899532" cy="4847210"/>
          </a:xfrm>
          <a:prstGeom prst="rect">
            <a:avLst/>
          </a:prstGeom>
        </p:spPr>
      </p:pic>
    </p:spTree>
    <p:extLst>
      <p:ext uri="{BB962C8B-B14F-4D97-AF65-F5344CB8AC3E}">
        <p14:creationId xmlns:p14="http://schemas.microsoft.com/office/powerpoint/2010/main" val="3885602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12</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281615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Download Android Studio here: </a:t>
            </a:r>
            <a:r>
              <a:rPr lang="en-US" sz="1800" dirty="0">
                <a:hlinkClick r:id="rId3"/>
              </a:rPr>
              <a:t>https://developer.android.com/studio/index.html</a:t>
            </a:r>
            <a:endParaRPr lang="en-US" sz="1800" dirty="0"/>
          </a:p>
          <a:p>
            <a:pPr marL="285750" indent="-285750">
              <a:spcBef>
                <a:spcPts val="600"/>
              </a:spcBef>
              <a:spcAft>
                <a:spcPts val="600"/>
              </a:spcAft>
              <a:buFont typeface="Arial" panose="020B0604020202020204" pitchFamily="34" charset="0"/>
              <a:buChar char="•"/>
            </a:pPr>
            <a:r>
              <a:rPr lang="en-US" sz="1800" dirty="0"/>
              <a:t>Follow the guideline here to install it: </a:t>
            </a:r>
            <a:r>
              <a:rPr lang="en-US" sz="1800" dirty="0">
                <a:hlinkClick r:id="rId4"/>
              </a:rPr>
              <a:t>https://developer.android.com/studio/install</a:t>
            </a:r>
            <a:endParaRPr lang="en-US" sz="1800" dirty="0"/>
          </a:p>
          <a:p>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2847254" cy="400110"/>
          </a:xfrm>
          <a:prstGeom prst="rect">
            <a:avLst/>
          </a:prstGeom>
          <a:noFill/>
        </p:spPr>
        <p:txBody>
          <a:bodyPr wrap="none" rtlCol="0">
            <a:spAutoFit/>
          </a:bodyPr>
          <a:lstStyle/>
          <a:p>
            <a:r>
              <a:rPr lang="en-VN" sz="2000" b="1" dirty="0"/>
              <a:t>Install </a:t>
            </a:r>
            <a:r>
              <a:rPr lang="vi-VN" sz="2000" b="1" dirty="0"/>
              <a:t>Android Studio</a:t>
            </a:r>
            <a:endParaRPr lang="en-VN" sz="2000" b="1" dirty="0"/>
          </a:p>
        </p:txBody>
      </p:sp>
      <p:pic>
        <p:nvPicPr>
          <p:cNvPr id="2" name="Picture 1">
            <a:extLst>
              <a:ext uri="{FF2B5EF4-FFF2-40B4-BE49-F238E27FC236}">
                <a16:creationId xmlns:a16="http://schemas.microsoft.com/office/drawing/2014/main" id="{428CE2FB-B8A2-C148-B646-2933AA7D34A4}"/>
              </a:ext>
            </a:extLst>
          </p:cNvPr>
          <p:cNvPicPr>
            <a:picLocks noChangeAspect="1"/>
          </p:cNvPicPr>
          <p:nvPr/>
        </p:nvPicPr>
        <p:blipFill>
          <a:blip r:embed="rId5"/>
          <a:stretch>
            <a:fillRect/>
          </a:stretch>
        </p:blipFill>
        <p:spPr>
          <a:xfrm>
            <a:off x="3987800" y="1060450"/>
            <a:ext cx="7366000" cy="5295900"/>
          </a:xfrm>
          <a:prstGeom prst="rect">
            <a:avLst/>
          </a:prstGeom>
        </p:spPr>
      </p:pic>
    </p:spTree>
    <p:extLst>
      <p:ext uri="{BB962C8B-B14F-4D97-AF65-F5344CB8AC3E}">
        <p14:creationId xmlns:p14="http://schemas.microsoft.com/office/powerpoint/2010/main" val="244892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13</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899" y="1805478"/>
            <a:ext cx="4742448" cy="297004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Open the System pane under </a:t>
            </a:r>
            <a:r>
              <a:rPr lang="en-US" sz="1800" b="1" dirty="0"/>
              <a:t>System and Security</a:t>
            </a:r>
            <a:r>
              <a:rPr lang="en-US" sz="1800" dirty="0"/>
              <a:t> in the Windows Control Panel, then click on </a:t>
            </a:r>
            <a:r>
              <a:rPr lang="en-US" sz="1800" b="1" dirty="0"/>
              <a:t>Change settings...</a:t>
            </a:r>
            <a:r>
              <a:rPr lang="en-US" sz="1800" dirty="0"/>
              <a:t>.</a:t>
            </a:r>
          </a:p>
          <a:p>
            <a:pPr marL="285750" indent="-285750" fontAlgn="base">
              <a:spcBef>
                <a:spcPts val="600"/>
              </a:spcBef>
              <a:spcAft>
                <a:spcPts val="600"/>
              </a:spcAft>
              <a:buFont typeface="Arial" panose="020B0604020202020204" pitchFamily="34" charset="0"/>
              <a:buChar char="•"/>
            </a:pPr>
            <a:r>
              <a:rPr lang="en-US" sz="1800" dirty="0"/>
              <a:t>Open the </a:t>
            </a:r>
            <a:r>
              <a:rPr lang="en-US" sz="1800" b="1" dirty="0"/>
              <a:t>Advanced </a:t>
            </a:r>
            <a:r>
              <a:rPr lang="en-US" sz="1800" dirty="0"/>
              <a:t>tab and click on </a:t>
            </a:r>
            <a:r>
              <a:rPr lang="en-US" sz="1800" b="1" dirty="0"/>
              <a:t>Environment Variables...</a:t>
            </a:r>
            <a:r>
              <a:rPr lang="en-US" sz="1800" dirty="0"/>
              <a:t>. </a:t>
            </a:r>
          </a:p>
          <a:p>
            <a:pPr marL="285750" indent="-285750" fontAlgn="base">
              <a:spcBef>
                <a:spcPts val="600"/>
              </a:spcBef>
              <a:spcAft>
                <a:spcPts val="600"/>
              </a:spcAft>
              <a:buFont typeface="Arial" panose="020B0604020202020204" pitchFamily="34" charset="0"/>
              <a:buChar char="•"/>
            </a:pPr>
            <a:r>
              <a:rPr lang="en-US" sz="1800" dirty="0"/>
              <a:t>Click on </a:t>
            </a:r>
            <a:r>
              <a:rPr lang="en-US" sz="1800" b="1" dirty="0"/>
              <a:t>New...</a:t>
            </a:r>
            <a:r>
              <a:rPr lang="en-US" sz="1800" dirty="0"/>
              <a:t> To create a new ANDROID_HOME user variable that points to the path to your Android SDK</a:t>
            </a:r>
          </a:p>
          <a:p>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6681637" cy="400110"/>
          </a:xfrm>
          <a:prstGeom prst="rect">
            <a:avLst/>
          </a:prstGeom>
          <a:noFill/>
        </p:spPr>
        <p:txBody>
          <a:bodyPr wrap="none" rtlCol="0">
            <a:spAutoFit/>
          </a:bodyPr>
          <a:lstStyle/>
          <a:p>
            <a:r>
              <a:rPr lang="en-US" sz="2000" b="1" dirty="0"/>
              <a:t>Configure the ANDROID_HOME environment variable</a:t>
            </a:r>
            <a:endParaRPr lang="en-VN" sz="2000" b="1" dirty="0"/>
          </a:p>
        </p:txBody>
      </p:sp>
      <p:pic>
        <p:nvPicPr>
          <p:cNvPr id="3" name="Picture 2">
            <a:extLst>
              <a:ext uri="{FF2B5EF4-FFF2-40B4-BE49-F238E27FC236}">
                <a16:creationId xmlns:a16="http://schemas.microsoft.com/office/drawing/2014/main" id="{3F7E2323-1857-A948-BC09-0A8711059ED7}"/>
              </a:ext>
            </a:extLst>
          </p:cNvPr>
          <p:cNvPicPr>
            <a:picLocks noChangeAspect="1"/>
          </p:cNvPicPr>
          <p:nvPr/>
        </p:nvPicPr>
        <p:blipFill>
          <a:blip r:embed="rId3"/>
          <a:stretch>
            <a:fillRect/>
          </a:stretch>
        </p:blipFill>
        <p:spPr>
          <a:xfrm>
            <a:off x="5409238" y="2190415"/>
            <a:ext cx="5944562" cy="1495258"/>
          </a:xfrm>
          <a:prstGeom prst="rect">
            <a:avLst/>
          </a:prstGeom>
        </p:spPr>
      </p:pic>
      <p:sp>
        <p:nvSpPr>
          <p:cNvPr id="4" name="TextBox 3">
            <a:extLst>
              <a:ext uri="{FF2B5EF4-FFF2-40B4-BE49-F238E27FC236}">
                <a16:creationId xmlns:a16="http://schemas.microsoft.com/office/drawing/2014/main" id="{C7563C10-68B6-A14D-B206-7D7C5B4721CF}"/>
              </a:ext>
            </a:extLst>
          </p:cNvPr>
          <p:cNvSpPr txBox="1"/>
          <p:nvPr/>
        </p:nvSpPr>
        <p:spPr>
          <a:xfrm>
            <a:off x="465221" y="4572000"/>
            <a:ext cx="6978416" cy="369332"/>
          </a:xfrm>
          <a:prstGeom prst="rect">
            <a:avLst/>
          </a:prstGeom>
          <a:noFill/>
        </p:spPr>
        <p:txBody>
          <a:bodyPr wrap="square" rtlCol="0">
            <a:spAutoFit/>
          </a:bodyPr>
          <a:lstStyle/>
          <a:p>
            <a:r>
              <a:rPr lang="en-US" sz="1800" dirty="0"/>
              <a:t>The SDK is installed, by default, at the following location:</a:t>
            </a:r>
            <a:endParaRPr lang="en-VN" sz="1800" dirty="0"/>
          </a:p>
        </p:txBody>
      </p:sp>
      <p:sp>
        <p:nvSpPr>
          <p:cNvPr id="7" name="TextBox 6">
            <a:extLst>
              <a:ext uri="{FF2B5EF4-FFF2-40B4-BE49-F238E27FC236}">
                <a16:creationId xmlns:a16="http://schemas.microsoft.com/office/drawing/2014/main" id="{2768918F-BFCE-5848-8503-3464BA998A32}"/>
              </a:ext>
            </a:extLst>
          </p:cNvPr>
          <p:cNvSpPr txBox="1"/>
          <p:nvPr/>
        </p:nvSpPr>
        <p:spPr>
          <a:xfrm>
            <a:off x="762000" y="5064797"/>
            <a:ext cx="9055768" cy="307777"/>
          </a:xfrm>
          <a:prstGeom prst="rect">
            <a:avLst/>
          </a:prstGeom>
          <a:solidFill>
            <a:schemeClr val="tx1">
              <a:lumMod val="85000"/>
              <a:lumOff val="15000"/>
            </a:schemeClr>
          </a:solidFill>
        </p:spPr>
        <p:txBody>
          <a:bodyPr wrap="square" rtlCol="0">
            <a:spAutoFit/>
          </a:bodyPr>
          <a:lstStyle/>
          <a:p>
            <a:r>
              <a:rPr lang="en-US" dirty="0">
                <a:solidFill>
                  <a:schemeClr val="bg1"/>
                </a:solidFill>
              </a:rPr>
              <a:t>c:\Users\YOUR_USERNAME\</a:t>
            </a:r>
            <a:r>
              <a:rPr lang="en-US" dirty="0" err="1">
                <a:solidFill>
                  <a:schemeClr val="bg1"/>
                </a:solidFill>
              </a:rPr>
              <a:t>AppData</a:t>
            </a:r>
            <a:r>
              <a:rPr lang="en-US" dirty="0">
                <a:solidFill>
                  <a:schemeClr val="bg1"/>
                </a:solidFill>
              </a:rPr>
              <a:t>\Local\Android\</a:t>
            </a:r>
            <a:r>
              <a:rPr lang="en-US" dirty="0" err="1">
                <a:solidFill>
                  <a:schemeClr val="bg1"/>
                </a:solidFill>
              </a:rPr>
              <a:t>Sdk</a:t>
            </a:r>
            <a:endParaRPr lang="en-VN" dirty="0">
              <a:solidFill>
                <a:schemeClr val="bg1"/>
              </a:solidFill>
            </a:endParaRPr>
          </a:p>
        </p:txBody>
      </p:sp>
      <p:sp>
        <p:nvSpPr>
          <p:cNvPr id="8" name="TextBox 7">
            <a:extLst>
              <a:ext uri="{FF2B5EF4-FFF2-40B4-BE49-F238E27FC236}">
                <a16:creationId xmlns:a16="http://schemas.microsoft.com/office/drawing/2014/main" id="{D3F7A282-CE2D-B249-9917-3A9624F35D6E}"/>
              </a:ext>
            </a:extLst>
          </p:cNvPr>
          <p:cNvSpPr txBox="1"/>
          <p:nvPr/>
        </p:nvSpPr>
        <p:spPr>
          <a:xfrm>
            <a:off x="461210" y="5601942"/>
            <a:ext cx="11269579" cy="646331"/>
          </a:xfrm>
          <a:prstGeom prst="rect">
            <a:avLst/>
          </a:prstGeom>
          <a:noFill/>
        </p:spPr>
        <p:txBody>
          <a:bodyPr wrap="square" rtlCol="0">
            <a:spAutoFit/>
          </a:bodyPr>
          <a:lstStyle/>
          <a:p>
            <a:r>
              <a:rPr lang="en-US" sz="1800" dirty="0"/>
              <a:t>You can find the actual location of the SDK in the Android Studio "Preferences" dialog, under </a:t>
            </a:r>
            <a:r>
              <a:rPr lang="en-US" sz="1800" b="1" dirty="0"/>
              <a:t>Appearance &amp; Behavior</a:t>
            </a:r>
            <a:r>
              <a:rPr lang="en-US" sz="1800" dirty="0"/>
              <a:t> → </a:t>
            </a:r>
            <a:r>
              <a:rPr lang="en-US" sz="1800" b="1" dirty="0"/>
              <a:t>System Settings</a:t>
            </a:r>
            <a:r>
              <a:rPr lang="en-US" sz="1800" dirty="0"/>
              <a:t> → </a:t>
            </a:r>
            <a:r>
              <a:rPr lang="en-US" sz="1800" b="1" dirty="0"/>
              <a:t>Android SDK</a:t>
            </a:r>
            <a:r>
              <a:rPr lang="en-US" sz="1800" dirty="0"/>
              <a:t>.</a:t>
            </a:r>
            <a:endParaRPr lang="en-VN" sz="1800" dirty="0"/>
          </a:p>
        </p:txBody>
      </p:sp>
    </p:spTree>
    <p:extLst>
      <p:ext uri="{BB962C8B-B14F-4D97-AF65-F5344CB8AC3E}">
        <p14:creationId xmlns:p14="http://schemas.microsoft.com/office/powerpoint/2010/main" val="3818400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14</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685799" y="1802309"/>
            <a:ext cx="9296401" cy="1938992"/>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Open the System pane under </a:t>
            </a:r>
            <a:r>
              <a:rPr lang="en-US" sz="1800" b="1" dirty="0"/>
              <a:t>System and Security</a:t>
            </a:r>
            <a:r>
              <a:rPr lang="en-US" sz="1800" dirty="0"/>
              <a:t> in the Windows Control Panel, then click on </a:t>
            </a:r>
            <a:r>
              <a:rPr lang="en-US" sz="1800" b="1" dirty="0"/>
              <a:t>Change settings...</a:t>
            </a:r>
            <a:r>
              <a:rPr lang="en-US" sz="1800" dirty="0"/>
              <a:t>. </a:t>
            </a:r>
          </a:p>
          <a:p>
            <a:pPr marL="285750" indent="-285750" fontAlgn="base">
              <a:spcBef>
                <a:spcPts val="600"/>
              </a:spcBef>
              <a:spcAft>
                <a:spcPts val="600"/>
              </a:spcAft>
              <a:buFont typeface="Arial" panose="020B0604020202020204" pitchFamily="34" charset="0"/>
              <a:buChar char="•"/>
            </a:pPr>
            <a:r>
              <a:rPr lang="en-US" sz="1800" dirty="0"/>
              <a:t>Open the </a:t>
            </a:r>
            <a:r>
              <a:rPr lang="en-US" sz="1800" b="1" dirty="0"/>
              <a:t>Advanced</a:t>
            </a:r>
            <a:r>
              <a:rPr lang="en-US" sz="1800" dirty="0"/>
              <a:t> tab and click on </a:t>
            </a:r>
            <a:r>
              <a:rPr lang="en-US" sz="1800" b="1" dirty="0"/>
              <a:t>Environment Variables...</a:t>
            </a:r>
            <a:r>
              <a:rPr lang="en-US" sz="1800" dirty="0"/>
              <a:t>. </a:t>
            </a:r>
          </a:p>
          <a:p>
            <a:pPr marL="285750" indent="-285750" fontAlgn="base">
              <a:spcBef>
                <a:spcPts val="600"/>
              </a:spcBef>
              <a:spcAft>
                <a:spcPts val="600"/>
              </a:spcAft>
              <a:buFont typeface="Arial" panose="020B0604020202020204" pitchFamily="34" charset="0"/>
              <a:buChar char="•"/>
            </a:pPr>
            <a:r>
              <a:rPr lang="en-US" sz="1800" dirty="0"/>
              <a:t>Select the </a:t>
            </a:r>
            <a:r>
              <a:rPr lang="en-US" sz="1800" b="1" dirty="0"/>
              <a:t>Path</a:t>
            </a:r>
            <a:r>
              <a:rPr lang="en-US" sz="1800" dirty="0"/>
              <a:t> variable, then click </a:t>
            </a:r>
            <a:r>
              <a:rPr lang="en-US" sz="1800" b="1" dirty="0"/>
              <a:t>Edit</a:t>
            </a:r>
            <a:r>
              <a:rPr lang="en-US" sz="1800" dirty="0"/>
              <a:t>.</a:t>
            </a:r>
          </a:p>
          <a:p>
            <a:pPr marL="285750" indent="-285750" fontAlgn="base">
              <a:spcBef>
                <a:spcPts val="600"/>
              </a:spcBef>
              <a:spcAft>
                <a:spcPts val="600"/>
              </a:spcAft>
              <a:buFont typeface="Arial" panose="020B0604020202020204" pitchFamily="34" charset="0"/>
              <a:buChar char="•"/>
            </a:pPr>
            <a:r>
              <a:rPr lang="en-US" sz="1800" dirty="0"/>
              <a:t> Click </a:t>
            </a:r>
            <a:r>
              <a:rPr lang="en-US" sz="1800" b="1" dirty="0"/>
              <a:t>New</a:t>
            </a:r>
            <a:r>
              <a:rPr lang="en-US" sz="1800" dirty="0"/>
              <a:t> and add the path to platform-tools to the list.</a:t>
            </a:r>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3416320" cy="400110"/>
          </a:xfrm>
          <a:prstGeom prst="rect">
            <a:avLst/>
          </a:prstGeom>
          <a:noFill/>
        </p:spPr>
        <p:txBody>
          <a:bodyPr wrap="none" rtlCol="0">
            <a:spAutoFit/>
          </a:bodyPr>
          <a:lstStyle/>
          <a:p>
            <a:pPr fontAlgn="base"/>
            <a:r>
              <a:rPr lang="en-US" sz="2000" b="1" dirty="0"/>
              <a:t>Add platform-tools to Path</a:t>
            </a:r>
          </a:p>
        </p:txBody>
      </p:sp>
      <p:sp>
        <p:nvSpPr>
          <p:cNvPr id="4" name="TextBox 3">
            <a:extLst>
              <a:ext uri="{FF2B5EF4-FFF2-40B4-BE49-F238E27FC236}">
                <a16:creationId xmlns:a16="http://schemas.microsoft.com/office/drawing/2014/main" id="{C7563C10-68B6-A14D-B206-7D7C5B4721CF}"/>
              </a:ext>
            </a:extLst>
          </p:cNvPr>
          <p:cNvSpPr txBox="1"/>
          <p:nvPr/>
        </p:nvSpPr>
        <p:spPr>
          <a:xfrm>
            <a:off x="685799" y="4163055"/>
            <a:ext cx="6978416" cy="369332"/>
          </a:xfrm>
          <a:prstGeom prst="rect">
            <a:avLst/>
          </a:prstGeom>
          <a:noFill/>
        </p:spPr>
        <p:txBody>
          <a:bodyPr wrap="square" rtlCol="0">
            <a:spAutoFit/>
          </a:bodyPr>
          <a:lstStyle/>
          <a:p>
            <a:r>
              <a:rPr lang="en-US" sz="1800" dirty="0"/>
              <a:t>The default location for this folder is:</a:t>
            </a:r>
            <a:endParaRPr lang="en-VN" sz="1800" dirty="0"/>
          </a:p>
        </p:txBody>
      </p:sp>
      <p:sp>
        <p:nvSpPr>
          <p:cNvPr id="7" name="TextBox 6">
            <a:extLst>
              <a:ext uri="{FF2B5EF4-FFF2-40B4-BE49-F238E27FC236}">
                <a16:creationId xmlns:a16="http://schemas.microsoft.com/office/drawing/2014/main" id="{2768918F-BFCE-5848-8503-3464BA998A32}"/>
              </a:ext>
            </a:extLst>
          </p:cNvPr>
          <p:cNvSpPr txBox="1"/>
          <p:nvPr/>
        </p:nvSpPr>
        <p:spPr>
          <a:xfrm>
            <a:off x="762000" y="4741048"/>
            <a:ext cx="9055768" cy="307777"/>
          </a:xfrm>
          <a:prstGeom prst="rect">
            <a:avLst/>
          </a:prstGeom>
          <a:solidFill>
            <a:schemeClr val="tx1">
              <a:lumMod val="85000"/>
              <a:lumOff val="15000"/>
            </a:schemeClr>
          </a:solidFill>
        </p:spPr>
        <p:txBody>
          <a:bodyPr wrap="square" rtlCol="0">
            <a:spAutoFit/>
          </a:bodyPr>
          <a:lstStyle/>
          <a:p>
            <a:r>
              <a:rPr lang="en-US" dirty="0">
                <a:solidFill>
                  <a:schemeClr val="bg1"/>
                </a:solidFill>
              </a:rPr>
              <a:t>c:\Users\YOUR_USERNAME\</a:t>
            </a:r>
            <a:r>
              <a:rPr lang="en-US" dirty="0" err="1">
                <a:solidFill>
                  <a:schemeClr val="bg1"/>
                </a:solidFill>
              </a:rPr>
              <a:t>AppData</a:t>
            </a:r>
            <a:r>
              <a:rPr lang="en-US" dirty="0">
                <a:solidFill>
                  <a:schemeClr val="bg1"/>
                </a:solidFill>
              </a:rPr>
              <a:t>\Local\Android\</a:t>
            </a:r>
            <a:r>
              <a:rPr lang="en-US" dirty="0" err="1">
                <a:solidFill>
                  <a:schemeClr val="bg1"/>
                </a:solidFill>
              </a:rPr>
              <a:t>Sdk</a:t>
            </a:r>
            <a:r>
              <a:rPr lang="en-US" dirty="0">
                <a:solidFill>
                  <a:schemeClr val="bg1"/>
                </a:solidFill>
              </a:rPr>
              <a:t>\platform-tools</a:t>
            </a:r>
            <a:endParaRPr lang="en-VN" dirty="0">
              <a:solidFill>
                <a:schemeClr val="bg1"/>
              </a:solidFill>
            </a:endParaRPr>
          </a:p>
        </p:txBody>
      </p:sp>
    </p:spTree>
    <p:extLst>
      <p:ext uri="{BB962C8B-B14F-4D97-AF65-F5344CB8AC3E}">
        <p14:creationId xmlns:p14="http://schemas.microsoft.com/office/powerpoint/2010/main" val="1803974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3BD86B3-0565-4F4E-B477-97FFFB5FF84B}"/>
              </a:ext>
            </a:extLst>
          </p:cNvPr>
          <p:cNvSpPr>
            <a:spLocks noGrp="1"/>
          </p:cNvSpPr>
          <p:nvPr>
            <p:ph type="title"/>
          </p:nvPr>
        </p:nvSpPr>
        <p:spPr>
          <a:xfrm>
            <a:off x="838200" y="559875"/>
            <a:ext cx="10515600" cy="1141446"/>
          </a:xfrm>
        </p:spPr>
        <p:txBody>
          <a:bodyPr/>
          <a:lstStyle/>
          <a:p>
            <a:r>
              <a:rPr lang="en-US" dirty="0"/>
              <a:t>Create Project</a:t>
            </a:r>
          </a:p>
        </p:txBody>
      </p:sp>
      <p:sp>
        <p:nvSpPr>
          <p:cNvPr id="5" name="Slide Number Placeholder 4">
            <a:extLst>
              <a:ext uri="{FF2B5EF4-FFF2-40B4-BE49-F238E27FC236}">
                <a16:creationId xmlns:a16="http://schemas.microsoft.com/office/drawing/2014/main" id="{3695BAE2-5A1D-A84E-9438-BCBE42C9289D}"/>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15</a:t>
            </a:fld>
            <a:endParaRPr lang="ja-JP" altLang="en-US"/>
          </a:p>
        </p:txBody>
      </p:sp>
      <p:sp>
        <p:nvSpPr>
          <p:cNvPr id="6" name="TextBox 5">
            <a:extLst>
              <a:ext uri="{FF2B5EF4-FFF2-40B4-BE49-F238E27FC236}">
                <a16:creationId xmlns:a16="http://schemas.microsoft.com/office/drawing/2014/main" id="{95C14DC0-796B-4842-AEBF-1DCD48260F8B}"/>
              </a:ext>
            </a:extLst>
          </p:cNvPr>
          <p:cNvSpPr txBox="1"/>
          <p:nvPr/>
        </p:nvSpPr>
        <p:spPr>
          <a:xfrm>
            <a:off x="490728" y="1993929"/>
            <a:ext cx="6458712" cy="1538883"/>
          </a:xfrm>
          <a:prstGeom prst="rect">
            <a:avLst/>
          </a:prstGeom>
          <a:noFill/>
        </p:spPr>
        <p:txBody>
          <a:bodyPr wrap="square" rtlCol="0">
            <a:spAutoFit/>
          </a:bodyPr>
          <a:lstStyle/>
          <a:p>
            <a:r>
              <a:rPr lang="en-US" sz="2000" b="1" dirty="0"/>
              <a:t>Creating a new application</a:t>
            </a:r>
            <a:endParaRPr lang="en-US" sz="2000" dirty="0"/>
          </a:p>
          <a:p>
            <a:r>
              <a:rPr lang="en-US" sz="1800" i="1" dirty="0" err="1">
                <a:solidFill>
                  <a:schemeClr val="tx1"/>
                </a:solidFill>
              </a:rPr>
              <a:t>npx</a:t>
            </a:r>
            <a:r>
              <a:rPr lang="en-US" sz="1800" i="1" dirty="0">
                <a:solidFill>
                  <a:schemeClr val="tx1"/>
                </a:solidFill>
              </a:rPr>
              <a:t> react-native </a:t>
            </a:r>
            <a:r>
              <a:rPr lang="en-US" sz="1800" i="1" dirty="0" err="1">
                <a:solidFill>
                  <a:schemeClr val="tx1"/>
                </a:solidFill>
              </a:rPr>
              <a:t>init</a:t>
            </a:r>
            <a:r>
              <a:rPr lang="en-US" sz="1800" i="1" dirty="0">
                <a:solidFill>
                  <a:schemeClr val="tx1"/>
                </a:solidFill>
              </a:rPr>
              <a:t> </a:t>
            </a:r>
            <a:r>
              <a:rPr lang="en-US" sz="1800" i="1" dirty="0" err="1">
                <a:solidFill>
                  <a:schemeClr val="tx1"/>
                </a:solidFill>
              </a:rPr>
              <a:t>AwesomeProject</a:t>
            </a:r>
            <a:endParaRPr lang="en-US" sz="1800" i="1" dirty="0">
              <a:solidFill>
                <a:schemeClr val="tx1"/>
              </a:solidFill>
            </a:endParaRPr>
          </a:p>
          <a:p>
            <a:endParaRPr lang="en-US" sz="1800" i="1" dirty="0">
              <a:solidFill>
                <a:schemeClr val="tx1"/>
              </a:solidFill>
            </a:endParaRPr>
          </a:p>
          <a:p>
            <a:r>
              <a:rPr lang="en-US" sz="2000" b="1" dirty="0"/>
              <a:t>[Optional] Using a specific version or template</a:t>
            </a:r>
          </a:p>
          <a:p>
            <a:r>
              <a:rPr lang="en-US" sz="1800" dirty="0" err="1"/>
              <a:t>npx</a:t>
            </a:r>
            <a:r>
              <a:rPr lang="en-US" sz="1800" dirty="0"/>
              <a:t> react-native </a:t>
            </a:r>
            <a:r>
              <a:rPr lang="en-US" sz="1800" dirty="0" err="1"/>
              <a:t>init</a:t>
            </a:r>
            <a:r>
              <a:rPr lang="en-US" sz="1800" dirty="0"/>
              <a:t> </a:t>
            </a:r>
            <a:r>
              <a:rPr lang="en-US" sz="1800" dirty="0" err="1"/>
              <a:t>AwesomeProject</a:t>
            </a:r>
            <a:r>
              <a:rPr lang="en-US" sz="1800" dirty="0"/>
              <a:t> --version X.XX.X</a:t>
            </a:r>
            <a:endParaRPr lang="en-VN" sz="1800" i="1" dirty="0">
              <a:solidFill>
                <a:schemeClr val="tx1"/>
              </a:solidFill>
            </a:endParaRPr>
          </a:p>
        </p:txBody>
      </p:sp>
      <p:sp>
        <p:nvSpPr>
          <p:cNvPr id="7" name="TextBox 6">
            <a:extLst>
              <a:ext uri="{FF2B5EF4-FFF2-40B4-BE49-F238E27FC236}">
                <a16:creationId xmlns:a16="http://schemas.microsoft.com/office/drawing/2014/main" id="{D0CBB66D-E824-504D-89B0-7AA8F8D24511}"/>
              </a:ext>
            </a:extLst>
          </p:cNvPr>
          <p:cNvSpPr txBox="1"/>
          <p:nvPr/>
        </p:nvSpPr>
        <p:spPr>
          <a:xfrm>
            <a:off x="490728" y="4078224"/>
            <a:ext cx="6239256" cy="677108"/>
          </a:xfrm>
          <a:prstGeom prst="rect">
            <a:avLst/>
          </a:prstGeom>
          <a:noFill/>
        </p:spPr>
        <p:txBody>
          <a:bodyPr wrap="square" rtlCol="0">
            <a:spAutoFit/>
          </a:bodyPr>
          <a:lstStyle/>
          <a:p>
            <a:r>
              <a:rPr lang="en-US" sz="2000" b="1" dirty="0"/>
              <a:t>Running your React Native application</a:t>
            </a:r>
          </a:p>
          <a:p>
            <a:r>
              <a:rPr lang="en-US" sz="1800" i="1" dirty="0"/>
              <a:t>cd </a:t>
            </a:r>
            <a:r>
              <a:rPr lang="en-US" sz="1800" i="1" dirty="0" err="1"/>
              <a:t>AwesomeProject</a:t>
            </a:r>
            <a:endParaRPr lang="en-VN" sz="1800" i="1" dirty="0"/>
          </a:p>
        </p:txBody>
      </p:sp>
      <p:sp>
        <p:nvSpPr>
          <p:cNvPr id="8" name="TextBox 7">
            <a:extLst>
              <a:ext uri="{FF2B5EF4-FFF2-40B4-BE49-F238E27FC236}">
                <a16:creationId xmlns:a16="http://schemas.microsoft.com/office/drawing/2014/main" id="{DEEF7C97-9D7D-7947-BD17-448DE9A3DA4B}"/>
              </a:ext>
            </a:extLst>
          </p:cNvPr>
          <p:cNvSpPr txBox="1"/>
          <p:nvPr/>
        </p:nvSpPr>
        <p:spPr>
          <a:xfrm>
            <a:off x="525780" y="4755332"/>
            <a:ext cx="2837688" cy="677108"/>
          </a:xfrm>
          <a:prstGeom prst="rect">
            <a:avLst/>
          </a:prstGeom>
          <a:noFill/>
        </p:spPr>
        <p:txBody>
          <a:bodyPr wrap="square" rtlCol="0">
            <a:spAutoFit/>
          </a:bodyPr>
          <a:lstStyle/>
          <a:p>
            <a:r>
              <a:rPr lang="en-VN" sz="2000" b="1" dirty="0"/>
              <a:t>iOS:</a:t>
            </a:r>
          </a:p>
          <a:p>
            <a:r>
              <a:rPr lang="en-US" sz="1800" i="1" dirty="0" err="1"/>
              <a:t>npx</a:t>
            </a:r>
            <a:r>
              <a:rPr lang="en-US" sz="1800" i="1" dirty="0"/>
              <a:t> react-native run-</a:t>
            </a:r>
            <a:r>
              <a:rPr lang="en-US" sz="1800" i="1" dirty="0" err="1"/>
              <a:t>ios</a:t>
            </a:r>
            <a:endParaRPr lang="en-VN" sz="1800" i="1" dirty="0"/>
          </a:p>
        </p:txBody>
      </p:sp>
      <p:sp>
        <p:nvSpPr>
          <p:cNvPr id="11" name="TextBox 10">
            <a:extLst>
              <a:ext uri="{FF2B5EF4-FFF2-40B4-BE49-F238E27FC236}">
                <a16:creationId xmlns:a16="http://schemas.microsoft.com/office/drawing/2014/main" id="{9A801EE7-9F8A-2847-9D64-6B4931921EDF}"/>
              </a:ext>
            </a:extLst>
          </p:cNvPr>
          <p:cNvSpPr txBox="1"/>
          <p:nvPr/>
        </p:nvSpPr>
        <p:spPr>
          <a:xfrm>
            <a:off x="3594351" y="4755332"/>
            <a:ext cx="3212594" cy="677108"/>
          </a:xfrm>
          <a:prstGeom prst="rect">
            <a:avLst/>
          </a:prstGeom>
          <a:noFill/>
        </p:spPr>
        <p:txBody>
          <a:bodyPr wrap="square" rtlCol="0">
            <a:spAutoFit/>
          </a:bodyPr>
          <a:lstStyle/>
          <a:p>
            <a:r>
              <a:rPr lang="en-VN" sz="2000" b="1" dirty="0"/>
              <a:t>Android:</a:t>
            </a:r>
          </a:p>
          <a:p>
            <a:r>
              <a:rPr lang="en-US" sz="1800" i="1" dirty="0" err="1"/>
              <a:t>npx</a:t>
            </a:r>
            <a:r>
              <a:rPr lang="en-US" sz="1800" i="1" dirty="0"/>
              <a:t> react-native run-android</a:t>
            </a:r>
            <a:endParaRPr lang="en-VN" sz="1800" i="1" dirty="0"/>
          </a:p>
        </p:txBody>
      </p:sp>
      <p:pic>
        <p:nvPicPr>
          <p:cNvPr id="9" name="Picture 8">
            <a:extLst>
              <a:ext uri="{FF2B5EF4-FFF2-40B4-BE49-F238E27FC236}">
                <a16:creationId xmlns:a16="http://schemas.microsoft.com/office/drawing/2014/main" id="{645CDF8E-2841-5F48-B5FC-793E13CEA15B}"/>
              </a:ext>
            </a:extLst>
          </p:cNvPr>
          <p:cNvPicPr>
            <a:picLocks noChangeAspect="1"/>
          </p:cNvPicPr>
          <p:nvPr/>
        </p:nvPicPr>
        <p:blipFill>
          <a:blip r:embed="rId3"/>
          <a:stretch>
            <a:fillRect/>
          </a:stretch>
        </p:blipFill>
        <p:spPr>
          <a:xfrm>
            <a:off x="7653499" y="910161"/>
            <a:ext cx="2837689" cy="5629609"/>
          </a:xfrm>
          <a:prstGeom prst="rect">
            <a:avLst/>
          </a:prstGeom>
        </p:spPr>
      </p:pic>
    </p:spTree>
    <p:extLst>
      <p:ext uri="{BB962C8B-B14F-4D97-AF65-F5344CB8AC3E}">
        <p14:creationId xmlns:p14="http://schemas.microsoft.com/office/powerpoint/2010/main" val="889133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478D19-CF97-4C19-847A-E1C2872453F0}"/>
              </a:ext>
            </a:extLst>
          </p:cNvPr>
          <p:cNvSpPr>
            <a:spLocks noGrp="1"/>
          </p:cNvSpPr>
          <p:nvPr>
            <p:ph type="title"/>
          </p:nvPr>
        </p:nvSpPr>
        <p:spPr>
          <a:xfrm>
            <a:off x="838200" y="572574"/>
            <a:ext cx="10515600" cy="1118114"/>
          </a:xfrm>
        </p:spPr>
        <p:txBody>
          <a:bodyPr/>
          <a:lstStyle/>
          <a:p>
            <a:r>
              <a:rPr lang="en-US" dirty="0"/>
              <a:t>Other tools / IDE</a:t>
            </a:r>
          </a:p>
        </p:txBody>
      </p:sp>
      <p:sp>
        <p:nvSpPr>
          <p:cNvPr id="12" name="Text Placeholder 2">
            <a:extLst>
              <a:ext uri="{FF2B5EF4-FFF2-40B4-BE49-F238E27FC236}">
                <a16:creationId xmlns:a16="http://schemas.microsoft.com/office/drawing/2014/main" id="{6500FFEF-85FB-476E-81F7-E91A9F3D4209}"/>
              </a:ext>
            </a:extLst>
          </p:cNvPr>
          <p:cNvSpPr>
            <a:spLocks noGrp="1"/>
          </p:cNvSpPr>
          <p:nvPr>
            <p:ph type="body" idx="1"/>
          </p:nvPr>
        </p:nvSpPr>
        <p:spPr>
          <a:xfrm>
            <a:off x="838200" y="1825625"/>
            <a:ext cx="10515600" cy="4351338"/>
          </a:xfrm>
        </p:spPr>
        <p:txBody>
          <a:bodyPr/>
          <a:lstStyle/>
          <a:p>
            <a:pPr>
              <a:buFont typeface="Wingdings" pitchFamily="2" charset="2"/>
              <a:buChar char="v"/>
            </a:pPr>
            <a:r>
              <a:rPr lang="en-US" dirty="0"/>
              <a:t>Download and install Microsoft Visual Studio Code: </a:t>
            </a:r>
            <a:r>
              <a:rPr lang="en-US" dirty="0">
                <a:hlinkClick r:id="rId3"/>
              </a:rPr>
              <a:t>https://code.visualstudio.com/download</a:t>
            </a:r>
            <a:endParaRPr lang="en-US" dirty="0"/>
          </a:p>
          <a:p>
            <a:pPr>
              <a:buFont typeface="Wingdings" pitchFamily="2" charset="2"/>
              <a:buChar char="v"/>
            </a:pPr>
            <a:r>
              <a:rPr lang="en-US" dirty="0"/>
              <a:t>Download and install Git-SCM: </a:t>
            </a:r>
            <a:r>
              <a:rPr lang="en-US" dirty="0">
                <a:hlinkClick r:id="rId4"/>
              </a:rPr>
              <a:t>https://git-scm.com/download</a:t>
            </a:r>
            <a:endParaRPr lang="en-US" dirty="0"/>
          </a:p>
          <a:p>
            <a:pPr>
              <a:buFont typeface="Wingdings" pitchFamily="2" charset="2"/>
              <a:buChar char="v"/>
            </a:pPr>
            <a:r>
              <a:rPr lang="en-US" dirty="0"/>
              <a:t>Download and install SourceTree: </a:t>
            </a:r>
            <a:r>
              <a:rPr lang="en-US" dirty="0">
                <a:hlinkClick r:id="rId5"/>
              </a:rPr>
              <a:t>https://www.sourcetreeapp.com</a:t>
            </a:r>
            <a:endParaRPr lang="en-US" dirty="0"/>
          </a:p>
          <a:p>
            <a:pPr marL="50800" indent="0">
              <a:buNone/>
            </a:pPr>
            <a:endParaRPr lang="en-US" dirty="0"/>
          </a:p>
        </p:txBody>
      </p:sp>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16</a:t>
            </a:fld>
            <a:endParaRPr lang="ja-JP" altLang="en-US"/>
          </a:p>
        </p:txBody>
      </p:sp>
    </p:spTree>
    <p:extLst>
      <p:ext uri="{BB962C8B-B14F-4D97-AF65-F5344CB8AC3E}">
        <p14:creationId xmlns:p14="http://schemas.microsoft.com/office/powerpoint/2010/main" val="178797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173655-0B18-4758-8BDA-7A776B13AFBC}"/>
              </a:ext>
            </a:extLst>
          </p:cNvPr>
          <p:cNvSpPr>
            <a:spLocks noGrp="1"/>
          </p:cNvSpPr>
          <p:nvPr>
            <p:ph type="title"/>
          </p:nvPr>
        </p:nvSpPr>
        <p:spPr>
          <a:xfrm>
            <a:off x="831850" y="1309688"/>
            <a:ext cx="10515600" cy="2852737"/>
          </a:xfrm>
        </p:spPr>
        <p:txBody>
          <a:bodyPr/>
          <a:lstStyle/>
          <a:p>
            <a:r>
              <a:rPr lang="en-US" dirty="0"/>
              <a:t>The basics</a:t>
            </a:r>
          </a:p>
        </p:txBody>
      </p:sp>
      <p:sp>
        <p:nvSpPr>
          <p:cNvPr id="10" name="Text Placeholder 2">
            <a:extLst>
              <a:ext uri="{FF2B5EF4-FFF2-40B4-BE49-F238E27FC236}">
                <a16:creationId xmlns:a16="http://schemas.microsoft.com/office/drawing/2014/main" id="{7184385F-2F50-44A8-BFF5-246D88CC9227}"/>
              </a:ext>
            </a:extLst>
          </p:cNvPr>
          <p:cNvSpPr>
            <a:spLocks noGrp="1"/>
          </p:cNvSpPr>
          <p:nvPr>
            <p:ph type="body" idx="1"/>
          </p:nvPr>
        </p:nvSpPr>
        <p:spPr>
          <a:xfrm>
            <a:off x="831850" y="4589463"/>
            <a:ext cx="10515600" cy="1500187"/>
          </a:xfrm>
        </p:spPr>
        <p:txBody>
          <a:bodyPr/>
          <a:lstStyle/>
          <a:p>
            <a:r>
              <a:rPr lang="en-US" dirty="0"/>
              <a:t>Basic knowledge</a:t>
            </a:r>
          </a:p>
        </p:txBody>
      </p:sp>
      <p:sp>
        <p:nvSpPr>
          <p:cNvPr id="3" name="Slide Number Placeholder 2">
            <a:extLst>
              <a:ext uri="{FF2B5EF4-FFF2-40B4-BE49-F238E27FC236}">
                <a16:creationId xmlns:a16="http://schemas.microsoft.com/office/drawing/2014/main" id="{A2385ACF-F646-4D4F-91F7-ADE7F1DCD24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17</a:t>
            </a:fld>
            <a:endParaRPr lang="ja-JP" altLang="en-US"/>
          </a:p>
        </p:txBody>
      </p:sp>
    </p:spTree>
    <p:extLst>
      <p:ext uri="{BB962C8B-B14F-4D97-AF65-F5344CB8AC3E}">
        <p14:creationId xmlns:p14="http://schemas.microsoft.com/office/powerpoint/2010/main" val="1880328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8BAB2B-C2D6-4738-878D-9A75C39AAE3F}"/>
              </a:ext>
            </a:extLst>
          </p:cNvPr>
          <p:cNvSpPr>
            <a:spLocks noGrp="1"/>
          </p:cNvSpPr>
          <p:nvPr>
            <p:ph type="title"/>
          </p:nvPr>
        </p:nvSpPr>
        <p:spPr>
          <a:xfrm>
            <a:off x="838200" y="559875"/>
            <a:ext cx="10515600" cy="1141446"/>
          </a:xfrm>
        </p:spPr>
        <p:txBody>
          <a:bodyPr/>
          <a:lstStyle/>
          <a:p>
            <a:r>
              <a:rPr lang="en-US" dirty="0"/>
              <a:t>Hello World</a:t>
            </a:r>
          </a:p>
        </p:txBody>
      </p:sp>
      <p:sp>
        <p:nvSpPr>
          <p:cNvPr id="4" name="Slide Number Placeholder 3">
            <a:extLst>
              <a:ext uri="{FF2B5EF4-FFF2-40B4-BE49-F238E27FC236}">
                <a16:creationId xmlns:a16="http://schemas.microsoft.com/office/drawing/2014/main" id="{B64AA397-A825-AD4B-ACB6-5D5589C4FF95}"/>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18</a:t>
            </a:fld>
            <a:endParaRPr lang="ja-JP" altLang="en-US"/>
          </a:p>
        </p:txBody>
      </p:sp>
      <p:sp>
        <p:nvSpPr>
          <p:cNvPr id="7" name="Rectangle 6">
            <a:extLst>
              <a:ext uri="{FF2B5EF4-FFF2-40B4-BE49-F238E27FC236}">
                <a16:creationId xmlns:a16="http://schemas.microsoft.com/office/drawing/2014/main" id="{214CB5D2-AF70-6744-9549-5BDCF0EFEE76}"/>
              </a:ext>
            </a:extLst>
          </p:cNvPr>
          <p:cNvSpPr/>
          <p:nvPr/>
        </p:nvSpPr>
        <p:spPr>
          <a:xfrm>
            <a:off x="527304" y="1461872"/>
            <a:ext cx="6330696" cy="2256067"/>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HelloWorldApp</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Hello</a:t>
            </a:r>
            <a:r>
              <a:rPr lang="en-VN" sz="1600" dirty="0">
                <a:solidFill>
                  <a:srgbClr val="5C6773"/>
                </a:solidFill>
                <a:latin typeface="var(--font-monospace)"/>
                <a:ea typeface="Times New Roman" panose="02020603050405020304" pitchFamily="18" charset="0"/>
                <a:cs typeface="Times New Roman" panose="02020603050405020304" pitchFamily="18" charset="0"/>
              </a:rPr>
              <a:t>, world!&lt;/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10" name="Picture 9">
            <a:extLst>
              <a:ext uri="{FF2B5EF4-FFF2-40B4-BE49-F238E27FC236}">
                <a16:creationId xmlns:a16="http://schemas.microsoft.com/office/drawing/2014/main" id="{40749D7A-6AFA-704C-ADDC-F30BC66EE6C7}"/>
              </a:ext>
            </a:extLst>
          </p:cNvPr>
          <p:cNvPicPr>
            <a:picLocks noChangeAspect="1"/>
          </p:cNvPicPr>
          <p:nvPr/>
        </p:nvPicPr>
        <p:blipFill>
          <a:blip r:embed="rId3"/>
          <a:stretch>
            <a:fillRect/>
          </a:stretch>
        </p:blipFill>
        <p:spPr>
          <a:xfrm>
            <a:off x="7395972" y="893011"/>
            <a:ext cx="3581400" cy="5511800"/>
          </a:xfrm>
          <a:prstGeom prst="rect">
            <a:avLst/>
          </a:prstGeom>
          <a:ln>
            <a:solidFill>
              <a:schemeClr val="bg1">
                <a:lumMod val="85000"/>
              </a:schemeClr>
            </a:solidFill>
          </a:ln>
        </p:spPr>
      </p:pic>
      <p:sp>
        <p:nvSpPr>
          <p:cNvPr id="11" name="TextBox 10">
            <a:extLst>
              <a:ext uri="{FF2B5EF4-FFF2-40B4-BE49-F238E27FC236}">
                <a16:creationId xmlns:a16="http://schemas.microsoft.com/office/drawing/2014/main" id="{2FDA869F-1038-A44A-83A3-6F468EC813A1}"/>
              </a:ext>
            </a:extLst>
          </p:cNvPr>
          <p:cNvSpPr txBox="1"/>
          <p:nvPr/>
        </p:nvSpPr>
        <p:spPr>
          <a:xfrm>
            <a:off x="527304" y="3843217"/>
            <a:ext cx="6330696" cy="954107"/>
          </a:xfrm>
          <a:prstGeom prst="rect">
            <a:avLst/>
          </a:prstGeom>
          <a:noFill/>
        </p:spPr>
        <p:txBody>
          <a:bodyPr wrap="square" rtlCol="0">
            <a:spAutoFit/>
          </a:bodyPr>
          <a:lstStyle/>
          <a:p>
            <a:r>
              <a:rPr lang="en-US" sz="2000" b="1" dirty="0"/>
              <a:t>What's going on here?</a:t>
            </a:r>
          </a:p>
          <a:p>
            <a:pPr marL="285750" indent="-285750">
              <a:buFont typeface="Arial" panose="020B0604020202020204" pitchFamily="34" charset="0"/>
              <a:buChar char="•"/>
            </a:pPr>
            <a:r>
              <a:rPr lang="en-VN" sz="1800" dirty="0"/>
              <a:t>JavaScript ES6</a:t>
            </a:r>
          </a:p>
          <a:p>
            <a:pPr marL="285750" indent="-285750">
              <a:buFont typeface="Arial" panose="020B0604020202020204" pitchFamily="34" charset="0"/>
              <a:buChar char="•"/>
            </a:pPr>
            <a:r>
              <a:rPr lang="en-US" sz="1800" dirty="0"/>
              <a:t>JSX - a syntax for embedding XML within JavaScript</a:t>
            </a:r>
            <a:endParaRPr lang="en-VN" sz="1800" dirty="0"/>
          </a:p>
        </p:txBody>
      </p:sp>
      <p:sp>
        <p:nvSpPr>
          <p:cNvPr id="12" name="TextBox 11">
            <a:extLst>
              <a:ext uri="{FF2B5EF4-FFF2-40B4-BE49-F238E27FC236}">
                <a16:creationId xmlns:a16="http://schemas.microsoft.com/office/drawing/2014/main" id="{6EDCB808-F0F7-6145-8BD2-928C2AB64050}"/>
              </a:ext>
            </a:extLst>
          </p:cNvPr>
          <p:cNvSpPr txBox="1"/>
          <p:nvPr/>
        </p:nvSpPr>
        <p:spPr>
          <a:xfrm>
            <a:off x="527304" y="4800454"/>
            <a:ext cx="6868668" cy="1508105"/>
          </a:xfrm>
          <a:prstGeom prst="rect">
            <a:avLst/>
          </a:prstGeom>
          <a:noFill/>
        </p:spPr>
        <p:txBody>
          <a:bodyPr wrap="square" rtlCol="0">
            <a:spAutoFit/>
          </a:bodyPr>
          <a:lstStyle/>
          <a:p>
            <a:r>
              <a:rPr lang="en-US" sz="2000" b="1" dirty="0"/>
              <a:t>Components</a:t>
            </a:r>
          </a:p>
          <a:p>
            <a:pPr marL="285750" indent="-285750">
              <a:buFont typeface="Arial" panose="020B0604020202020204" pitchFamily="34" charset="0"/>
              <a:buChar char="•"/>
            </a:pPr>
            <a:r>
              <a:rPr lang="en-US" sz="1800" dirty="0"/>
              <a:t>This code is defining </a:t>
            </a:r>
            <a:r>
              <a:rPr lang="en-US" sz="1800" b="1" dirty="0" err="1"/>
              <a:t>HelloWorldApp</a:t>
            </a:r>
            <a:r>
              <a:rPr lang="en-US" sz="1800" dirty="0"/>
              <a:t>, a new </a:t>
            </a:r>
            <a:r>
              <a:rPr lang="en-US" sz="1800" b="1" dirty="0"/>
              <a:t>Component</a:t>
            </a:r>
          </a:p>
          <a:p>
            <a:pPr marL="285750" indent="-285750">
              <a:buFont typeface="Arial" panose="020B0604020202020204" pitchFamily="34" charset="0"/>
              <a:buChar char="•"/>
            </a:pPr>
            <a:r>
              <a:rPr lang="en-US" sz="1800" dirty="0"/>
              <a:t>Anything you see on the screen is some sort of component</a:t>
            </a:r>
          </a:p>
          <a:p>
            <a:pPr marL="285750" indent="-285750">
              <a:buFont typeface="Arial" panose="020B0604020202020204" pitchFamily="34" charset="0"/>
              <a:buChar char="•"/>
            </a:pPr>
            <a:r>
              <a:rPr lang="en-US" sz="1800" dirty="0"/>
              <a:t>A component can be pretty basic - the only thing that's required is a </a:t>
            </a:r>
            <a:r>
              <a:rPr lang="en-US" sz="1800" b="1" dirty="0"/>
              <a:t>render</a:t>
            </a:r>
            <a:r>
              <a:rPr lang="en-US" sz="1800" dirty="0"/>
              <a:t> function which returns some JSX to render</a:t>
            </a:r>
            <a:endParaRPr lang="en-VN" sz="1800" dirty="0"/>
          </a:p>
        </p:txBody>
      </p:sp>
    </p:spTree>
    <p:extLst>
      <p:ext uri="{BB962C8B-B14F-4D97-AF65-F5344CB8AC3E}">
        <p14:creationId xmlns:p14="http://schemas.microsoft.com/office/powerpoint/2010/main" val="728338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367F5A1-A370-4E16-BC1E-530FA6FE05D1}"/>
              </a:ext>
            </a:extLst>
          </p:cNvPr>
          <p:cNvSpPr>
            <a:spLocks noGrp="1"/>
          </p:cNvSpPr>
          <p:nvPr>
            <p:ph type="title"/>
          </p:nvPr>
        </p:nvSpPr>
        <p:spPr>
          <a:xfrm>
            <a:off x="838200" y="572574"/>
            <a:ext cx="10515600" cy="1118114"/>
          </a:xfrm>
        </p:spPr>
        <p:txBody>
          <a:bodyPr/>
          <a:lstStyle/>
          <a:p>
            <a:r>
              <a:rPr lang="en-US" dirty="0"/>
              <a:t>Props</a:t>
            </a:r>
          </a:p>
        </p:txBody>
      </p:sp>
      <p:sp>
        <p:nvSpPr>
          <p:cNvPr id="3" name="Slide Number Placeholder 2">
            <a:extLst>
              <a:ext uri="{FF2B5EF4-FFF2-40B4-BE49-F238E27FC236}">
                <a16:creationId xmlns:a16="http://schemas.microsoft.com/office/drawing/2014/main" id="{8BDFABCD-4712-1344-AF95-A7EBD53C6BB2}"/>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19</a:t>
            </a:fld>
            <a:endParaRPr lang="ja-JP" altLang="en-US"/>
          </a:p>
        </p:txBody>
      </p:sp>
      <p:sp>
        <p:nvSpPr>
          <p:cNvPr id="4" name="Rectangle 3">
            <a:extLst>
              <a:ext uri="{FF2B5EF4-FFF2-40B4-BE49-F238E27FC236}">
                <a16:creationId xmlns:a16="http://schemas.microsoft.com/office/drawing/2014/main" id="{FF7B3163-DA75-0042-975C-15FF08F1D8F4}"/>
              </a:ext>
            </a:extLst>
          </p:cNvPr>
          <p:cNvSpPr/>
          <p:nvPr/>
        </p:nvSpPr>
        <p:spPr>
          <a:xfrm>
            <a:off x="472440" y="1539612"/>
            <a:ext cx="6586728" cy="2794676"/>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Bananas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let</a:t>
            </a:r>
            <a:r>
              <a:rPr lang="en-VN" sz="1600" dirty="0">
                <a:solidFill>
                  <a:srgbClr val="5C6773"/>
                </a:solidFill>
                <a:latin typeface="var(--font-monospace)"/>
                <a:ea typeface="Times New Roman" panose="02020603050405020304" pitchFamily="18" charset="0"/>
                <a:cs typeface="Times New Roman" panose="02020603050405020304" pitchFamily="18" charset="0"/>
              </a:rPr>
              <a:t> pic =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'https://upload.wikimedia.org/wikipedia/commons/d/de/Bananavarieties.jpg'</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source={pic}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193</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110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5" name="Picture 4">
            <a:extLst>
              <a:ext uri="{FF2B5EF4-FFF2-40B4-BE49-F238E27FC236}">
                <a16:creationId xmlns:a16="http://schemas.microsoft.com/office/drawing/2014/main" id="{DB1A0DB3-1268-2148-8726-E1E70A5DC8E6}"/>
              </a:ext>
            </a:extLst>
          </p:cNvPr>
          <p:cNvPicPr>
            <a:picLocks noChangeAspect="1"/>
          </p:cNvPicPr>
          <p:nvPr/>
        </p:nvPicPr>
        <p:blipFill>
          <a:blip r:embed="rId3"/>
          <a:stretch>
            <a:fillRect/>
          </a:stretch>
        </p:blipFill>
        <p:spPr>
          <a:xfrm>
            <a:off x="7424928" y="867276"/>
            <a:ext cx="3594100" cy="5537200"/>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1E3932AA-F336-E449-B6F5-BC6E4EF68E4E}"/>
              </a:ext>
            </a:extLst>
          </p:cNvPr>
          <p:cNvSpPr txBox="1"/>
          <p:nvPr/>
        </p:nvSpPr>
        <p:spPr>
          <a:xfrm>
            <a:off x="384048" y="4672057"/>
            <a:ext cx="4572000" cy="646331"/>
          </a:xfrm>
          <a:prstGeom prst="rect">
            <a:avLst/>
          </a:prstGeom>
          <a:noFill/>
        </p:spPr>
        <p:txBody>
          <a:bodyPr wrap="square" rtlCol="0">
            <a:spAutoFit/>
          </a:bodyPr>
          <a:lstStyle/>
          <a:p>
            <a:r>
              <a:rPr lang="en-US" sz="1800" dirty="0"/>
              <a:t>You can put any JavaScript expression inside braces in JSX.</a:t>
            </a:r>
            <a:endParaRPr lang="en-VN" sz="1800" dirty="0"/>
          </a:p>
        </p:txBody>
      </p:sp>
    </p:spTree>
    <p:extLst>
      <p:ext uri="{BB962C8B-B14F-4D97-AF65-F5344CB8AC3E}">
        <p14:creationId xmlns:p14="http://schemas.microsoft.com/office/powerpoint/2010/main" val="120375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F61804-2977-4FAB-BA96-3177ED4C6621}"/>
              </a:ext>
            </a:extLst>
          </p:cNvPr>
          <p:cNvSpPr>
            <a:spLocks noGrp="1"/>
          </p:cNvSpPr>
          <p:nvPr>
            <p:ph type="title"/>
          </p:nvPr>
        </p:nvSpPr>
        <p:spPr>
          <a:xfrm>
            <a:off x="831850" y="1309688"/>
            <a:ext cx="10515600" cy="2852737"/>
          </a:xfrm>
        </p:spPr>
        <p:txBody>
          <a:bodyPr/>
          <a:lstStyle/>
          <a:p>
            <a:r>
              <a:rPr lang="en-VN" dirty="0"/>
              <a:t>Introduction</a:t>
            </a:r>
            <a:endParaRPr lang="en-US" dirty="0"/>
          </a:p>
        </p:txBody>
      </p:sp>
      <p:sp>
        <p:nvSpPr>
          <p:cNvPr id="11" name="Text Placeholder 2">
            <a:extLst>
              <a:ext uri="{FF2B5EF4-FFF2-40B4-BE49-F238E27FC236}">
                <a16:creationId xmlns:a16="http://schemas.microsoft.com/office/drawing/2014/main" id="{651CFC84-B795-4ED3-9DDF-8E6861B3593F}"/>
              </a:ext>
            </a:extLst>
          </p:cNvPr>
          <p:cNvSpPr>
            <a:spLocks noGrp="1"/>
          </p:cNvSpPr>
          <p:nvPr>
            <p:ph type="body" idx="1"/>
          </p:nvPr>
        </p:nvSpPr>
        <p:spPr>
          <a:xfrm>
            <a:off x="831850" y="4589463"/>
            <a:ext cx="10515600" cy="1500187"/>
          </a:xfrm>
        </p:spPr>
        <p:txBody>
          <a:bodyPr/>
          <a:lstStyle/>
          <a:p>
            <a:r>
              <a:rPr lang="en-US" dirty="0"/>
              <a:t>React Native</a:t>
            </a:r>
          </a:p>
        </p:txBody>
      </p:sp>
      <p:sp>
        <p:nvSpPr>
          <p:cNvPr id="4" name="Slide Number Placeholder 3">
            <a:extLst>
              <a:ext uri="{FF2B5EF4-FFF2-40B4-BE49-F238E27FC236}">
                <a16:creationId xmlns:a16="http://schemas.microsoft.com/office/drawing/2014/main" id="{89A293F3-EBB1-9C42-AB71-0887D089833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a:t>
            </a:fld>
            <a:endParaRPr lang="ja-JP" altLang="en-US"/>
          </a:p>
        </p:txBody>
      </p:sp>
    </p:spTree>
    <p:extLst>
      <p:ext uri="{BB962C8B-B14F-4D97-AF65-F5344CB8AC3E}">
        <p14:creationId xmlns:p14="http://schemas.microsoft.com/office/powerpoint/2010/main" val="173335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12E360-3D85-974C-BD4D-A93CF568B84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20</a:t>
            </a:fld>
            <a:endParaRPr lang="ja-JP" altLang="en-US"/>
          </a:p>
        </p:txBody>
      </p:sp>
      <p:sp>
        <p:nvSpPr>
          <p:cNvPr id="5" name="Rectangle 4">
            <a:extLst>
              <a:ext uri="{FF2B5EF4-FFF2-40B4-BE49-F238E27FC236}">
                <a16:creationId xmlns:a16="http://schemas.microsoft.com/office/drawing/2014/main" id="{28DA2168-5608-3D4C-A167-0E0D9C93490F}"/>
              </a:ext>
            </a:extLst>
          </p:cNvPr>
          <p:cNvSpPr/>
          <p:nvPr/>
        </p:nvSpPr>
        <p:spPr>
          <a:xfrm>
            <a:off x="414528" y="1556331"/>
            <a:ext cx="6096000" cy="4403706"/>
          </a:xfrm>
          <a:prstGeom prst="rect">
            <a:avLst/>
          </a:prstGeom>
        </p:spPr>
        <p:txBody>
          <a:bodyPr>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Greeting</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Hello</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.props.name}!&lt;/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LotsOfGreetings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 top: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Greeting</a:t>
            </a:r>
            <a:r>
              <a:rPr lang="en-VN" sz="1600" dirty="0">
                <a:solidFill>
                  <a:srgbClr val="5C6773"/>
                </a:solidFill>
                <a:latin typeface="var(--font-monospace)"/>
                <a:ea typeface="Times New Roman" panose="02020603050405020304" pitchFamily="18" charset="0"/>
                <a:cs typeface="Times New Roman" panose="02020603050405020304" pitchFamily="18" charset="0"/>
              </a:rPr>
              <a:t> name=</a:t>
            </a:r>
            <a:r>
              <a:rPr lang="en-VN" sz="1600" dirty="0">
                <a:solidFill>
                  <a:srgbClr val="86B300"/>
                </a:solidFill>
                <a:latin typeface="var(--font-monospace)"/>
                <a:ea typeface="Times New Roman" panose="02020603050405020304" pitchFamily="18" charset="0"/>
                <a:cs typeface="Times New Roman" panose="02020603050405020304" pitchFamily="18" charset="0"/>
              </a:rPr>
              <a:t>'Rexxar'</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Greeting</a:t>
            </a:r>
            <a:r>
              <a:rPr lang="en-VN" sz="1600" dirty="0">
                <a:solidFill>
                  <a:srgbClr val="5C6773"/>
                </a:solidFill>
                <a:latin typeface="var(--font-monospace)"/>
                <a:ea typeface="Times New Roman" panose="02020603050405020304" pitchFamily="18" charset="0"/>
                <a:cs typeface="Times New Roman" panose="02020603050405020304" pitchFamily="18" charset="0"/>
              </a:rPr>
              <a:t> name=</a:t>
            </a:r>
            <a:r>
              <a:rPr lang="en-VN" sz="1600" dirty="0">
                <a:solidFill>
                  <a:srgbClr val="86B300"/>
                </a:solidFill>
                <a:latin typeface="var(--font-monospace)"/>
                <a:ea typeface="Times New Roman" panose="02020603050405020304" pitchFamily="18" charset="0"/>
                <a:cs typeface="Times New Roman" panose="02020603050405020304" pitchFamily="18" charset="0"/>
              </a:rPr>
              <a:t>'Jaina'</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Greeting</a:t>
            </a:r>
            <a:r>
              <a:rPr lang="en-VN" sz="1600" dirty="0">
                <a:solidFill>
                  <a:srgbClr val="5C6773"/>
                </a:solidFill>
                <a:latin typeface="var(--font-monospace)"/>
                <a:ea typeface="Times New Roman" panose="02020603050405020304" pitchFamily="18" charset="0"/>
                <a:cs typeface="Times New Roman" panose="02020603050405020304" pitchFamily="18" charset="0"/>
              </a:rPr>
              <a:t> name=</a:t>
            </a:r>
            <a:r>
              <a:rPr lang="en-VN" sz="1600" dirty="0">
                <a:solidFill>
                  <a:srgbClr val="86B300"/>
                </a:solidFill>
                <a:latin typeface="var(--font-monospace)"/>
                <a:ea typeface="Times New Roman" panose="02020603050405020304" pitchFamily="18" charset="0"/>
                <a:cs typeface="Times New Roman" panose="02020603050405020304" pitchFamily="18" charset="0"/>
              </a:rPr>
              <a:t>'Valeera'</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6" name="Picture 5">
            <a:extLst>
              <a:ext uri="{FF2B5EF4-FFF2-40B4-BE49-F238E27FC236}">
                <a16:creationId xmlns:a16="http://schemas.microsoft.com/office/drawing/2014/main" id="{CB8A20EB-8C88-C54C-82FC-F5DF576E67B5}"/>
              </a:ext>
            </a:extLst>
          </p:cNvPr>
          <p:cNvPicPr>
            <a:picLocks noChangeAspect="1"/>
          </p:cNvPicPr>
          <p:nvPr/>
        </p:nvPicPr>
        <p:blipFill>
          <a:blip r:embed="rId3"/>
          <a:stretch>
            <a:fillRect/>
          </a:stretch>
        </p:blipFill>
        <p:spPr>
          <a:xfrm>
            <a:off x="7248906" y="920414"/>
            <a:ext cx="3619500" cy="5562600"/>
          </a:xfrm>
          <a:prstGeom prst="rect">
            <a:avLst/>
          </a:prstGeom>
          <a:ln>
            <a:solidFill>
              <a:schemeClr val="bg1">
                <a:lumMod val="85000"/>
              </a:schemeClr>
            </a:solidFill>
          </a:ln>
        </p:spPr>
      </p:pic>
      <p:sp>
        <p:nvSpPr>
          <p:cNvPr id="7" name="TextBox 6">
            <a:extLst>
              <a:ext uri="{FF2B5EF4-FFF2-40B4-BE49-F238E27FC236}">
                <a16:creationId xmlns:a16="http://schemas.microsoft.com/office/drawing/2014/main" id="{4773A6CF-6743-6249-8C3A-2E2B42B2170E}"/>
              </a:ext>
            </a:extLst>
          </p:cNvPr>
          <p:cNvSpPr txBox="1"/>
          <p:nvPr/>
        </p:nvSpPr>
        <p:spPr>
          <a:xfrm>
            <a:off x="414528" y="897963"/>
            <a:ext cx="5547360" cy="369332"/>
          </a:xfrm>
          <a:prstGeom prst="rect">
            <a:avLst/>
          </a:prstGeom>
          <a:noFill/>
        </p:spPr>
        <p:txBody>
          <a:bodyPr wrap="square" rtlCol="0">
            <a:spAutoFit/>
          </a:bodyPr>
          <a:lstStyle/>
          <a:p>
            <a:r>
              <a:rPr lang="en-US" sz="1800" dirty="0"/>
              <a:t>Your own components can also use props.</a:t>
            </a:r>
          </a:p>
        </p:txBody>
      </p:sp>
    </p:spTree>
    <p:extLst>
      <p:ext uri="{BB962C8B-B14F-4D97-AF65-F5344CB8AC3E}">
        <p14:creationId xmlns:p14="http://schemas.microsoft.com/office/powerpoint/2010/main" val="504813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702EDA-6D5F-4E49-A737-69A26EAD8C06}"/>
              </a:ext>
            </a:extLst>
          </p:cNvPr>
          <p:cNvSpPr>
            <a:spLocks noGrp="1"/>
          </p:cNvSpPr>
          <p:nvPr>
            <p:ph type="title"/>
          </p:nvPr>
        </p:nvSpPr>
        <p:spPr>
          <a:xfrm>
            <a:off x="838200" y="559875"/>
            <a:ext cx="10515600" cy="1141446"/>
          </a:xfrm>
        </p:spPr>
        <p:txBody>
          <a:bodyPr/>
          <a:lstStyle/>
          <a:p>
            <a:r>
              <a:rPr lang="en-US" dirty="0"/>
              <a:t>State</a:t>
            </a:r>
          </a:p>
        </p:txBody>
      </p:sp>
      <p:sp>
        <p:nvSpPr>
          <p:cNvPr id="2" name="Slide Number Placeholder 1">
            <a:extLst>
              <a:ext uri="{FF2B5EF4-FFF2-40B4-BE49-F238E27FC236}">
                <a16:creationId xmlns:a16="http://schemas.microsoft.com/office/drawing/2014/main" id="{DA9880F9-76B8-594B-82D8-F61FB3E47E22}"/>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21</a:t>
            </a:fld>
            <a:endParaRPr lang="ja-JP" altLang="en-US"/>
          </a:p>
        </p:txBody>
      </p:sp>
      <p:sp>
        <p:nvSpPr>
          <p:cNvPr id="3" name="TextBox 2">
            <a:extLst>
              <a:ext uri="{FF2B5EF4-FFF2-40B4-BE49-F238E27FC236}">
                <a16:creationId xmlns:a16="http://schemas.microsoft.com/office/drawing/2014/main" id="{3129B9B6-7E06-BE4C-8F14-9C9F34E21C1C}"/>
              </a:ext>
            </a:extLst>
          </p:cNvPr>
          <p:cNvSpPr txBox="1"/>
          <p:nvPr/>
        </p:nvSpPr>
        <p:spPr>
          <a:xfrm>
            <a:off x="838200" y="1701321"/>
            <a:ext cx="10515600" cy="3693319"/>
          </a:xfrm>
          <a:prstGeom prst="rect">
            <a:avLst/>
          </a:prstGeom>
          <a:noFill/>
        </p:spPr>
        <p:txBody>
          <a:bodyPr wrap="square" rtlCol="0">
            <a:spAutoFit/>
          </a:bodyPr>
          <a:lstStyle/>
          <a:p>
            <a:pPr marL="285750" indent="-285750" fontAlgn="base">
              <a:buFont typeface="Wingdings" pitchFamily="2" charset="2"/>
              <a:buChar char="v"/>
            </a:pPr>
            <a:r>
              <a:rPr lang="en-US" sz="1800" dirty="0"/>
              <a:t>There are two types of data that control a component: </a:t>
            </a:r>
            <a:r>
              <a:rPr lang="en-US" sz="1800" b="1" dirty="0"/>
              <a:t>props</a:t>
            </a:r>
            <a:r>
              <a:rPr lang="en-US" sz="1800" dirty="0"/>
              <a:t> and </a:t>
            </a:r>
            <a:r>
              <a:rPr lang="en-US" sz="1800" b="1" dirty="0"/>
              <a:t>state. Props</a:t>
            </a:r>
            <a:r>
              <a:rPr lang="en-US" sz="1800" dirty="0"/>
              <a:t> are set by the parent and they are fixed throughout the lifetime of a component. For data that is going to change, we have to use </a:t>
            </a:r>
            <a:r>
              <a:rPr lang="en-US" sz="1800" b="1" dirty="0"/>
              <a:t>state</a:t>
            </a:r>
            <a:r>
              <a:rPr lang="en-US" sz="1800" dirty="0"/>
              <a:t>.</a:t>
            </a:r>
          </a:p>
          <a:p>
            <a:pPr marL="285750" indent="-285750" fontAlgn="base">
              <a:buFont typeface="Wingdings" pitchFamily="2" charset="2"/>
              <a:buChar char="v"/>
            </a:pPr>
            <a:endParaRPr lang="en-US" sz="1800" dirty="0"/>
          </a:p>
          <a:p>
            <a:pPr marL="285750" indent="-285750" fontAlgn="base">
              <a:buFont typeface="Wingdings" pitchFamily="2" charset="2"/>
              <a:buChar char="v"/>
            </a:pPr>
            <a:r>
              <a:rPr lang="en-US" sz="1800" dirty="0"/>
              <a:t>In general, you should initialize </a:t>
            </a:r>
            <a:r>
              <a:rPr lang="en-US" sz="1800" b="1" dirty="0"/>
              <a:t>state</a:t>
            </a:r>
            <a:r>
              <a:rPr lang="en-US" sz="1800" dirty="0"/>
              <a:t> in the </a:t>
            </a:r>
            <a:r>
              <a:rPr lang="en-US" sz="1800" b="1" i="1" dirty="0"/>
              <a:t>constructor</a:t>
            </a:r>
            <a:r>
              <a:rPr lang="en-US" sz="1800" dirty="0"/>
              <a:t>, and then call </a:t>
            </a:r>
            <a:r>
              <a:rPr lang="en-US" sz="1800" b="1" i="1" dirty="0" err="1"/>
              <a:t>setState</a:t>
            </a:r>
            <a:r>
              <a:rPr lang="en-US" sz="1800" dirty="0"/>
              <a:t> when you want to change it.</a:t>
            </a:r>
          </a:p>
          <a:p>
            <a:pPr marL="285750" indent="-285750" fontAlgn="base">
              <a:buFont typeface="Wingdings" pitchFamily="2" charset="2"/>
              <a:buChar char="v"/>
            </a:pPr>
            <a:endParaRPr lang="en-US" sz="1800" dirty="0"/>
          </a:p>
          <a:p>
            <a:pPr marL="285750" indent="-285750" fontAlgn="base">
              <a:buFont typeface="Wingdings" pitchFamily="2" charset="2"/>
              <a:buChar char="v"/>
            </a:pPr>
            <a:r>
              <a:rPr lang="en-US" sz="1800" dirty="0"/>
              <a:t>You can also use a state container like </a:t>
            </a:r>
            <a:r>
              <a:rPr lang="en-US" sz="1800" dirty="0">
                <a:hlinkClick r:id="rId3"/>
              </a:rPr>
              <a:t>Redux</a:t>
            </a:r>
            <a:r>
              <a:rPr lang="en-US" sz="1800" dirty="0"/>
              <a:t> or </a:t>
            </a:r>
            <a:r>
              <a:rPr lang="en-US" sz="1800" dirty="0">
                <a:hlinkClick r:id="rId4"/>
              </a:rPr>
              <a:t>Mobx</a:t>
            </a:r>
            <a:r>
              <a:rPr lang="en-US" sz="1800" dirty="0"/>
              <a:t> to control your data flow. In that case you would use Redux or </a:t>
            </a:r>
            <a:r>
              <a:rPr lang="en-US" sz="1800" dirty="0" err="1"/>
              <a:t>Mobx</a:t>
            </a:r>
            <a:r>
              <a:rPr lang="en-US" sz="1800" dirty="0"/>
              <a:t> to modify your state rather than calling </a:t>
            </a:r>
            <a:r>
              <a:rPr lang="en-US" sz="1800" dirty="0" err="1"/>
              <a:t>setState</a:t>
            </a:r>
            <a:r>
              <a:rPr lang="en-US" sz="1800" dirty="0"/>
              <a:t> directly.</a:t>
            </a:r>
          </a:p>
          <a:p>
            <a:pPr marL="285750" indent="-285750" fontAlgn="base">
              <a:buFont typeface="Wingdings" pitchFamily="2" charset="2"/>
              <a:buChar char="v"/>
            </a:pPr>
            <a:endParaRPr lang="en-US" sz="1800" dirty="0"/>
          </a:p>
          <a:p>
            <a:pPr marL="285750" indent="-285750" fontAlgn="base">
              <a:buFont typeface="Wingdings" pitchFamily="2" charset="2"/>
              <a:buChar char="v"/>
            </a:pPr>
            <a:r>
              <a:rPr lang="en-US" sz="1800" dirty="0"/>
              <a:t>State works the same way as it does in React, so for more details on handling state, you can look at the </a:t>
            </a:r>
            <a:r>
              <a:rPr lang="en-US" sz="1800" dirty="0">
                <a:hlinkClick r:id="rId5"/>
              </a:rPr>
              <a:t>React.Component API</a:t>
            </a:r>
            <a:r>
              <a:rPr lang="en-US" sz="1800" dirty="0"/>
              <a:t>.</a:t>
            </a:r>
          </a:p>
          <a:p>
            <a:endParaRPr lang="en-VN" sz="1800" dirty="0"/>
          </a:p>
        </p:txBody>
      </p:sp>
    </p:spTree>
    <p:extLst>
      <p:ext uri="{BB962C8B-B14F-4D97-AF65-F5344CB8AC3E}">
        <p14:creationId xmlns:p14="http://schemas.microsoft.com/office/powerpoint/2010/main" val="1200073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1E53E0-0188-7C4E-BEE3-E42E27CFEFC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22</a:t>
            </a:fld>
            <a:endParaRPr lang="ja-JP" altLang="en-US"/>
          </a:p>
        </p:txBody>
      </p:sp>
      <p:sp>
        <p:nvSpPr>
          <p:cNvPr id="4" name="Rectangle 3">
            <a:extLst>
              <a:ext uri="{FF2B5EF4-FFF2-40B4-BE49-F238E27FC236}">
                <a16:creationId xmlns:a16="http://schemas.microsoft.com/office/drawing/2014/main" id="{27B6E948-560E-574B-8A47-E3093D0F13A2}"/>
              </a:ext>
            </a:extLst>
          </p:cNvPr>
          <p:cNvSpPr/>
          <p:nvPr/>
        </p:nvSpPr>
        <p:spPr>
          <a:xfrm>
            <a:off x="838200" y="1679308"/>
            <a:ext cx="5530516" cy="4949112"/>
          </a:xfrm>
          <a:prstGeom prst="rect">
            <a:avLst/>
          </a:prstGeom>
          <a:solidFill>
            <a:schemeClr val="bg1">
              <a:lumMod val="95000"/>
            </a:schemeClr>
          </a:solidFill>
        </p:spPr>
        <p:txBody>
          <a:bodyPr wrap="square" numCol="1">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componentDidMount(){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Toggle the state every second</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setInterval(() =&gt;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.setState(previousState =&gt;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 isShowingText: !previousState.isShowingText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08C36"/>
                </a:solidFill>
                <a:latin typeface="var(--font-monospace)"/>
                <a:ea typeface="Times New Roman" panose="02020603050405020304" pitchFamily="18" charset="0"/>
                <a:cs typeface="Times New Roman" panose="02020603050405020304" pitchFamily="18" charset="0"/>
              </a:rPr>
              <a:t>1000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//state object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state = { isShowingText: </a:t>
            </a:r>
            <a:r>
              <a:rPr lang="en-VN" sz="1600" dirty="0">
                <a:solidFill>
                  <a:srgbClr val="F2590C"/>
                </a:solidFill>
                <a:latin typeface="var(--font-monospace)"/>
                <a:ea typeface="Times New Roman" panose="02020603050405020304" pitchFamily="18" charset="0"/>
                <a:cs typeface="Times New Roman" panose="02020603050405020304" pitchFamily="18" charset="0"/>
              </a:rPr>
              <a:t>true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if</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.state.isShowingText)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null</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.props.text}&lt;/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Rectangle 4">
            <a:extLst>
              <a:ext uri="{FF2B5EF4-FFF2-40B4-BE49-F238E27FC236}">
                <a16:creationId xmlns:a16="http://schemas.microsoft.com/office/drawing/2014/main" id="{9B64E87C-0E51-B849-A144-BF0622622E09}"/>
              </a:ext>
            </a:extLst>
          </p:cNvPr>
          <p:cNvSpPr/>
          <p:nvPr/>
        </p:nvSpPr>
        <p:spPr>
          <a:xfrm>
            <a:off x="6717471" y="1855772"/>
            <a:ext cx="5071872" cy="2433936"/>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BlinkApp</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text=</a:t>
            </a:r>
            <a:r>
              <a:rPr lang="en-VN" sz="1600" dirty="0">
                <a:solidFill>
                  <a:srgbClr val="86B300"/>
                </a:solidFill>
                <a:latin typeface="var(--font-monospace)"/>
                <a:ea typeface="Times New Roman" panose="02020603050405020304" pitchFamily="18" charset="0"/>
                <a:cs typeface="Times New Roman" panose="02020603050405020304" pitchFamily="18" charset="0"/>
              </a:rPr>
              <a:t>'I love to blink'</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text=</a:t>
            </a:r>
            <a:r>
              <a:rPr lang="en-VN" sz="1600" dirty="0">
                <a:solidFill>
                  <a:srgbClr val="86B300"/>
                </a:solidFill>
                <a:latin typeface="var(--font-monospace)"/>
                <a:ea typeface="Times New Roman" panose="02020603050405020304" pitchFamily="18" charset="0"/>
                <a:cs typeface="Times New Roman" panose="02020603050405020304" pitchFamily="18" charset="0"/>
              </a:rPr>
              <a:t>'Yes blinking is so great'</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text=</a:t>
            </a:r>
            <a:r>
              <a:rPr lang="en-VN" sz="1600" dirty="0">
                <a:solidFill>
                  <a:srgbClr val="86B300"/>
                </a:solidFill>
                <a:latin typeface="var(--font-monospace)"/>
                <a:ea typeface="Times New Roman" panose="02020603050405020304" pitchFamily="18" charset="0"/>
                <a:cs typeface="Times New Roman" panose="02020603050405020304" pitchFamily="18" charset="0"/>
              </a:rPr>
              <a:t>'Why did they ever take this out of HTML'</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text=</a:t>
            </a:r>
            <a:r>
              <a:rPr lang="en-VN" sz="1600" dirty="0">
                <a:solidFill>
                  <a:srgbClr val="86B300"/>
                </a:solidFill>
                <a:latin typeface="var(--font-monospace)"/>
                <a:ea typeface="Times New Roman" panose="02020603050405020304" pitchFamily="18" charset="0"/>
                <a:cs typeface="Times New Roman" panose="02020603050405020304" pitchFamily="18" charset="0"/>
              </a:rPr>
              <a:t>'Look at me look at me look at me'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p>
        </p:txBody>
      </p:sp>
      <p:sp>
        <p:nvSpPr>
          <p:cNvPr id="6" name="TextBox 5">
            <a:extLst>
              <a:ext uri="{FF2B5EF4-FFF2-40B4-BE49-F238E27FC236}">
                <a16:creationId xmlns:a16="http://schemas.microsoft.com/office/drawing/2014/main" id="{FCE6341E-0C3D-7E48-A03B-884AD9E62277}"/>
              </a:ext>
            </a:extLst>
          </p:cNvPr>
          <p:cNvSpPr txBox="1"/>
          <p:nvPr/>
        </p:nvSpPr>
        <p:spPr>
          <a:xfrm>
            <a:off x="640080" y="766810"/>
            <a:ext cx="10058400" cy="923330"/>
          </a:xfrm>
          <a:prstGeom prst="rect">
            <a:avLst/>
          </a:prstGeom>
          <a:noFill/>
        </p:spPr>
        <p:txBody>
          <a:bodyPr wrap="square" rtlCol="0">
            <a:spAutoFit/>
          </a:bodyPr>
          <a:lstStyle/>
          <a:p>
            <a:pPr marL="285750" indent="-285750">
              <a:buFont typeface="Wingdings" pitchFamily="2" charset="2"/>
              <a:buChar char="v"/>
            </a:pPr>
            <a:r>
              <a:rPr lang="en-US" sz="1800" dirty="0"/>
              <a:t>The example below make text that blinks all the time. The text itself gets set once when the blinking component gets created, so the text itself is a </a:t>
            </a:r>
            <a:r>
              <a:rPr lang="en-US" sz="1800" b="1" dirty="0"/>
              <a:t>prop</a:t>
            </a:r>
            <a:r>
              <a:rPr lang="en-US" sz="1800" dirty="0"/>
              <a:t>. The "whether the text is currently on or off" changes over time, so that should be kept in </a:t>
            </a:r>
            <a:r>
              <a:rPr lang="en-US" sz="1800" b="1" dirty="0"/>
              <a:t>state</a:t>
            </a:r>
            <a:r>
              <a:rPr lang="en-US" sz="1800" dirty="0"/>
              <a:t>.</a:t>
            </a:r>
            <a:endParaRPr lang="en-VN" sz="1800" dirty="0"/>
          </a:p>
        </p:txBody>
      </p:sp>
    </p:spTree>
    <p:extLst>
      <p:ext uri="{BB962C8B-B14F-4D97-AF65-F5344CB8AC3E}">
        <p14:creationId xmlns:p14="http://schemas.microsoft.com/office/powerpoint/2010/main" val="3364318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AF8746A-EE07-4C12-9811-541D636EC8C6}"/>
              </a:ext>
            </a:extLst>
          </p:cNvPr>
          <p:cNvSpPr>
            <a:spLocks noGrp="1"/>
          </p:cNvSpPr>
          <p:nvPr>
            <p:ph type="title"/>
          </p:nvPr>
        </p:nvSpPr>
        <p:spPr>
          <a:xfrm>
            <a:off x="838200" y="559875"/>
            <a:ext cx="10515600" cy="1141446"/>
          </a:xfrm>
        </p:spPr>
        <p:txBody>
          <a:bodyPr/>
          <a:lstStyle/>
          <a:p>
            <a:r>
              <a:rPr lang="en-US"/>
              <a:t>Style</a:t>
            </a:r>
            <a:endParaRPr lang="en-US" dirty="0"/>
          </a:p>
        </p:txBody>
      </p:sp>
      <p:sp>
        <p:nvSpPr>
          <p:cNvPr id="2" name="Slide Number Placeholder 1">
            <a:extLst>
              <a:ext uri="{FF2B5EF4-FFF2-40B4-BE49-F238E27FC236}">
                <a16:creationId xmlns:a16="http://schemas.microsoft.com/office/drawing/2014/main" id="{0185CB6A-6E3D-D146-8D79-8C6D0511A8EF}"/>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23</a:t>
            </a:fld>
            <a:endParaRPr lang="ja-JP" altLang="en-US"/>
          </a:p>
        </p:txBody>
      </p:sp>
      <p:sp>
        <p:nvSpPr>
          <p:cNvPr id="3" name="TextBox 2">
            <a:extLst>
              <a:ext uri="{FF2B5EF4-FFF2-40B4-BE49-F238E27FC236}">
                <a16:creationId xmlns:a16="http://schemas.microsoft.com/office/drawing/2014/main" id="{2B5A9AAD-08D5-EE49-9491-3ECA71613D9B}"/>
              </a:ext>
            </a:extLst>
          </p:cNvPr>
          <p:cNvSpPr txBox="1"/>
          <p:nvPr/>
        </p:nvSpPr>
        <p:spPr>
          <a:xfrm>
            <a:off x="1205163" y="1382372"/>
            <a:ext cx="8777037" cy="5156540"/>
          </a:xfrm>
          <a:prstGeom prst="rect">
            <a:avLst/>
          </a:prstGeom>
          <a:noFill/>
        </p:spPr>
        <p:txBody>
          <a:bodyPr wrap="square" numCol="2" rtlCol="0">
            <a:spAutoFit/>
          </a:bodyPr>
          <a:lstStyle/>
          <a:p>
            <a:pPr marL="285750" indent="-285750" fontAlgn="base">
              <a:spcAft>
                <a:spcPts val="600"/>
              </a:spcAft>
              <a:buFont typeface="Arial" panose="020B0604020202020204" pitchFamily="34" charset="0"/>
              <a:buChar char="•"/>
            </a:pPr>
            <a:r>
              <a:rPr lang="en-US" sz="1800" dirty="0"/>
              <a:t>You style your application using JavaScript. </a:t>
            </a:r>
          </a:p>
          <a:p>
            <a:pPr marL="285750" indent="-285750" fontAlgn="base">
              <a:spcAft>
                <a:spcPts val="600"/>
              </a:spcAft>
              <a:buFont typeface="Arial" panose="020B0604020202020204" pitchFamily="34" charset="0"/>
              <a:buChar char="•"/>
            </a:pPr>
            <a:r>
              <a:rPr lang="en-US" sz="1800" dirty="0"/>
              <a:t>All of the core components accept a prop named style. </a:t>
            </a:r>
          </a:p>
          <a:p>
            <a:pPr marL="285750" indent="-285750" fontAlgn="base">
              <a:spcAft>
                <a:spcPts val="600"/>
              </a:spcAft>
              <a:buFont typeface="Arial" panose="020B0604020202020204" pitchFamily="34" charset="0"/>
              <a:buChar char="•"/>
            </a:pPr>
            <a:r>
              <a:rPr lang="en-US" sz="1800" dirty="0"/>
              <a:t>The style names and </a:t>
            </a:r>
            <a:r>
              <a:rPr lang="en-US" sz="1800" dirty="0">
                <a:hlinkClick r:id="rId3"/>
              </a:rPr>
              <a:t>values</a:t>
            </a:r>
            <a:r>
              <a:rPr lang="en-US" sz="1800" dirty="0"/>
              <a:t> usually match how CSS works on the web, except names are written using camel casing, e.g. </a:t>
            </a:r>
            <a:r>
              <a:rPr lang="en-US" sz="1800" dirty="0" err="1"/>
              <a:t>backgroundColor</a:t>
            </a:r>
            <a:r>
              <a:rPr lang="en-US" sz="1800" dirty="0"/>
              <a:t> rather than background-color.</a:t>
            </a:r>
          </a:p>
          <a:p>
            <a:pPr marL="285750" indent="-285750" fontAlgn="base">
              <a:spcAft>
                <a:spcPts val="600"/>
              </a:spcAft>
              <a:buFont typeface="Arial" panose="020B0604020202020204" pitchFamily="34" charset="0"/>
              <a:buChar char="•"/>
            </a:pPr>
            <a:r>
              <a:rPr lang="en-US" sz="1800" dirty="0"/>
              <a:t>The style prop can be a plain old JavaScript object. That's the simplest and what we usually use for example code. </a:t>
            </a:r>
          </a:p>
          <a:p>
            <a:pPr marL="285750" indent="-285750" fontAlgn="base">
              <a:spcAft>
                <a:spcPts val="600"/>
              </a:spcAft>
              <a:buFont typeface="Arial" panose="020B0604020202020204" pitchFamily="34" charset="0"/>
              <a:buChar char="•"/>
            </a:pPr>
            <a:r>
              <a:rPr lang="en-US" sz="1800" dirty="0"/>
              <a:t>You can also pass an array of styles - the last style in the array has precedence, so you can use this to inherit styles.</a:t>
            </a:r>
          </a:p>
          <a:p>
            <a:pPr marL="285750" indent="-285750" fontAlgn="base">
              <a:spcAft>
                <a:spcPts val="600"/>
              </a:spcAft>
              <a:buFont typeface="Arial" panose="020B0604020202020204" pitchFamily="34" charset="0"/>
              <a:buChar char="•"/>
            </a:pPr>
            <a:r>
              <a:rPr lang="en-US" sz="1800" dirty="0"/>
              <a:t>As a component grows in complexity, it is often cleaner to use </a:t>
            </a:r>
            <a:r>
              <a:rPr lang="en-US" sz="1800" dirty="0" err="1"/>
              <a:t>StyleSheet.create</a:t>
            </a:r>
            <a:r>
              <a:rPr lang="en-US" sz="1800" dirty="0"/>
              <a:t> to define several styles in one place.</a:t>
            </a:r>
          </a:p>
          <a:p>
            <a:pPr marL="285750" indent="-285750" fontAlgn="base">
              <a:spcAft>
                <a:spcPts val="600"/>
              </a:spcAft>
              <a:buFont typeface="Arial" panose="020B0604020202020204" pitchFamily="34" charset="0"/>
              <a:buChar char="•"/>
            </a:pPr>
            <a:r>
              <a:rPr lang="en-US" sz="1800" dirty="0"/>
              <a:t>One common pattern is to make your component accept a style prop which in turn is used to style subcomponents. You can use this to make styles "cascade" the way they do in CSS.</a:t>
            </a:r>
          </a:p>
          <a:p>
            <a:pPr marL="285750" indent="-285750" fontAlgn="base">
              <a:spcAft>
                <a:spcPts val="600"/>
              </a:spcAft>
              <a:buFont typeface="Arial" panose="020B0604020202020204" pitchFamily="34" charset="0"/>
              <a:buChar char="•"/>
            </a:pPr>
            <a:r>
              <a:rPr lang="en-US" sz="1800" dirty="0"/>
              <a:t>There are a lot more ways to customize text style. Check out the </a:t>
            </a:r>
            <a:r>
              <a:rPr lang="en-US" sz="1800" dirty="0">
                <a:hlinkClick r:id="rId4"/>
              </a:rPr>
              <a:t>Text component reference</a:t>
            </a:r>
            <a:r>
              <a:rPr lang="en-US" sz="1800" dirty="0"/>
              <a:t> for a complete list.</a:t>
            </a:r>
          </a:p>
          <a:p>
            <a:pPr marL="285750" indent="-285750" fontAlgn="base">
              <a:buFont typeface="Arial" panose="020B0604020202020204" pitchFamily="34" charset="0"/>
              <a:buChar char="•"/>
            </a:pPr>
            <a:endParaRPr lang="en-US" sz="1800" dirty="0"/>
          </a:p>
          <a:p>
            <a:endParaRPr lang="en-VN" dirty="0"/>
          </a:p>
        </p:txBody>
      </p:sp>
    </p:spTree>
    <p:extLst>
      <p:ext uri="{BB962C8B-B14F-4D97-AF65-F5344CB8AC3E}">
        <p14:creationId xmlns:p14="http://schemas.microsoft.com/office/powerpoint/2010/main" val="1028882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9D9D90-A833-B24F-A9F2-F2B8DCE874B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24</a:t>
            </a:fld>
            <a:endParaRPr lang="ja-JP" altLang="en-US"/>
          </a:p>
        </p:txBody>
      </p:sp>
      <p:sp>
        <p:nvSpPr>
          <p:cNvPr id="4" name="Rectangle 3">
            <a:extLst>
              <a:ext uri="{FF2B5EF4-FFF2-40B4-BE49-F238E27FC236}">
                <a16:creationId xmlns:a16="http://schemas.microsoft.com/office/drawing/2014/main" id="{EAD7296A-519D-6044-AD44-DECF250455BF}"/>
              </a:ext>
            </a:extLst>
          </p:cNvPr>
          <p:cNvSpPr/>
          <p:nvPr/>
        </p:nvSpPr>
        <p:spPr>
          <a:xfrm>
            <a:off x="609600" y="1047610"/>
            <a:ext cx="6096000" cy="4769575"/>
          </a:xfrm>
          <a:prstGeom prst="rect">
            <a:avLst/>
          </a:prstGeom>
          <a:solidFill>
            <a:schemeClr val="bg1">
              <a:lumMod val="95000"/>
            </a:schemeClr>
          </a:solidFill>
        </p:spPr>
        <p:txBody>
          <a:bodyPr>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const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bigBlue: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color: </a:t>
            </a:r>
            <a:r>
              <a:rPr lang="en-VN" sz="1600" dirty="0">
                <a:solidFill>
                  <a:srgbClr val="86B300"/>
                </a:solidFill>
                <a:latin typeface="var(--font-monospace)"/>
                <a:ea typeface="Times New Roman" panose="02020603050405020304" pitchFamily="18" charset="0"/>
                <a:cs typeface="Times New Roman" panose="02020603050405020304" pitchFamily="18" charset="0"/>
              </a:rPr>
              <a:t>'blue'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fontWeight: </a:t>
            </a:r>
            <a:r>
              <a:rPr lang="en-VN" sz="1600" dirty="0">
                <a:solidFill>
                  <a:srgbClr val="86B300"/>
                </a:solidFill>
                <a:latin typeface="var(--font-monospace)"/>
                <a:ea typeface="Times New Roman" panose="02020603050405020304" pitchFamily="18" charset="0"/>
                <a:cs typeface="Times New Roman" panose="02020603050405020304" pitchFamily="18" charset="0"/>
              </a:rPr>
              <a:t>'bold'</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600" dirty="0">
                <a:solidFill>
                  <a:srgbClr val="F08C36"/>
                </a:solidFill>
                <a:latin typeface="var(--font-monospace)"/>
                <a:ea typeface="Times New Roman" panose="02020603050405020304" pitchFamily="18" charset="0"/>
                <a:cs typeface="Times New Roman" panose="02020603050405020304" pitchFamily="18" charset="0"/>
              </a:rPr>
              <a:t>30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red: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color: </a:t>
            </a:r>
            <a:r>
              <a:rPr lang="en-VN" sz="1600" dirty="0">
                <a:solidFill>
                  <a:srgbClr val="86B300"/>
                </a:solidFill>
                <a:latin typeface="var(--font-monospace)"/>
                <a:ea typeface="Times New Roman" panose="02020603050405020304" pitchFamily="18" charset="0"/>
                <a:cs typeface="Times New Roman" panose="02020603050405020304" pitchFamily="18" charset="0"/>
              </a:rPr>
              <a:t>'red'</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LotsOfStyles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style={styles.red}&gt;just red&lt;/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style={styles.bigBlue}&gt;just bigBlue&lt;/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style={[styles.bigBlue, styles.red]}&gt;bigBlue, then red&lt;/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style={[styles.red, styles.bigBlue]}&gt;red, then bigBlue&lt;/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E92CB78B-324C-3248-B62F-4C81B8468220}"/>
              </a:ext>
            </a:extLst>
          </p:cNvPr>
          <p:cNvSpPr txBox="1"/>
          <p:nvPr/>
        </p:nvSpPr>
        <p:spPr>
          <a:xfrm>
            <a:off x="609600" y="490344"/>
            <a:ext cx="2101515" cy="369332"/>
          </a:xfrm>
          <a:prstGeom prst="rect">
            <a:avLst/>
          </a:prstGeom>
          <a:noFill/>
        </p:spPr>
        <p:txBody>
          <a:bodyPr wrap="square" rtlCol="0">
            <a:spAutoFit/>
          </a:bodyPr>
          <a:lstStyle/>
          <a:p>
            <a:r>
              <a:rPr lang="en-VN" sz="1800" dirty="0"/>
              <a:t>Example:</a:t>
            </a:r>
          </a:p>
        </p:txBody>
      </p:sp>
      <p:pic>
        <p:nvPicPr>
          <p:cNvPr id="6" name="Picture 5">
            <a:extLst>
              <a:ext uri="{FF2B5EF4-FFF2-40B4-BE49-F238E27FC236}">
                <a16:creationId xmlns:a16="http://schemas.microsoft.com/office/drawing/2014/main" id="{8FA87BA7-01E6-8245-82D1-7FDA2C5D2665}"/>
              </a:ext>
            </a:extLst>
          </p:cNvPr>
          <p:cNvPicPr>
            <a:picLocks noChangeAspect="1"/>
          </p:cNvPicPr>
          <p:nvPr/>
        </p:nvPicPr>
        <p:blipFill>
          <a:blip r:embed="rId3"/>
          <a:stretch>
            <a:fillRect/>
          </a:stretch>
        </p:blipFill>
        <p:spPr>
          <a:xfrm>
            <a:off x="7278215" y="675010"/>
            <a:ext cx="3606800" cy="5524500"/>
          </a:xfrm>
          <a:prstGeom prst="rect">
            <a:avLst/>
          </a:prstGeom>
          <a:solidFill>
            <a:schemeClr val="accent2"/>
          </a:solidFill>
          <a:ln>
            <a:solidFill>
              <a:schemeClr val="bg1">
                <a:lumMod val="85000"/>
              </a:schemeClr>
            </a:solidFill>
          </a:ln>
        </p:spPr>
      </p:pic>
    </p:spTree>
    <p:extLst>
      <p:ext uri="{BB962C8B-B14F-4D97-AF65-F5344CB8AC3E}">
        <p14:creationId xmlns:p14="http://schemas.microsoft.com/office/powerpoint/2010/main" val="3327591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00E91B-DEA5-45DD-9EE0-D83EE24B4F33}"/>
              </a:ext>
            </a:extLst>
          </p:cNvPr>
          <p:cNvSpPr>
            <a:spLocks noGrp="1"/>
          </p:cNvSpPr>
          <p:nvPr>
            <p:ph type="title"/>
          </p:nvPr>
        </p:nvSpPr>
        <p:spPr>
          <a:xfrm>
            <a:off x="838200" y="559875"/>
            <a:ext cx="10515600" cy="1141446"/>
          </a:xfrm>
        </p:spPr>
        <p:txBody>
          <a:bodyPr/>
          <a:lstStyle/>
          <a:p>
            <a:r>
              <a:rPr lang="en-US" dirty="0"/>
              <a:t>Height and Width</a:t>
            </a:r>
          </a:p>
        </p:txBody>
      </p:sp>
      <p:sp>
        <p:nvSpPr>
          <p:cNvPr id="2" name="Slide Number Placeholder 1">
            <a:extLst>
              <a:ext uri="{FF2B5EF4-FFF2-40B4-BE49-F238E27FC236}">
                <a16:creationId xmlns:a16="http://schemas.microsoft.com/office/drawing/2014/main" id="{A3C4B121-A74D-B047-A93E-365A207C2B2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25</a:t>
            </a:fld>
            <a:endParaRPr lang="ja-JP" altLang="en-US"/>
          </a:p>
        </p:txBody>
      </p:sp>
      <p:sp>
        <p:nvSpPr>
          <p:cNvPr id="3" name="TextBox 2">
            <a:extLst>
              <a:ext uri="{FF2B5EF4-FFF2-40B4-BE49-F238E27FC236}">
                <a16:creationId xmlns:a16="http://schemas.microsoft.com/office/drawing/2014/main" id="{2B8068CE-A6A0-924B-BF48-EB40AC6560C2}"/>
              </a:ext>
            </a:extLst>
          </p:cNvPr>
          <p:cNvSpPr txBox="1"/>
          <p:nvPr/>
        </p:nvSpPr>
        <p:spPr>
          <a:xfrm>
            <a:off x="821267" y="1540933"/>
            <a:ext cx="3293533" cy="400110"/>
          </a:xfrm>
          <a:prstGeom prst="rect">
            <a:avLst/>
          </a:prstGeom>
          <a:noFill/>
        </p:spPr>
        <p:txBody>
          <a:bodyPr wrap="square" rtlCol="0">
            <a:spAutoFit/>
          </a:bodyPr>
          <a:lstStyle/>
          <a:p>
            <a:r>
              <a:rPr lang="en-US" sz="2000" b="1" dirty="0"/>
              <a:t>Fixed Dimensions</a:t>
            </a:r>
          </a:p>
        </p:txBody>
      </p:sp>
      <p:sp>
        <p:nvSpPr>
          <p:cNvPr id="4" name="Rectangle 3">
            <a:extLst>
              <a:ext uri="{FF2B5EF4-FFF2-40B4-BE49-F238E27FC236}">
                <a16:creationId xmlns:a16="http://schemas.microsoft.com/office/drawing/2014/main" id="{42BC7659-4C61-8F45-899A-20EAE5F06E35}"/>
              </a:ext>
            </a:extLst>
          </p:cNvPr>
          <p:cNvSpPr/>
          <p:nvPr/>
        </p:nvSpPr>
        <p:spPr>
          <a:xfrm>
            <a:off x="558801" y="2294392"/>
            <a:ext cx="6671733" cy="2672526"/>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FixedDimensionsBasics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100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100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150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150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6" name="Picture 5">
            <a:extLst>
              <a:ext uri="{FF2B5EF4-FFF2-40B4-BE49-F238E27FC236}">
                <a16:creationId xmlns:a16="http://schemas.microsoft.com/office/drawing/2014/main" id="{8A0EFC84-2FB2-894E-9CAA-E2BD2F6090F4}"/>
              </a:ext>
            </a:extLst>
          </p:cNvPr>
          <p:cNvPicPr>
            <a:picLocks noChangeAspect="1"/>
          </p:cNvPicPr>
          <p:nvPr/>
        </p:nvPicPr>
        <p:blipFill>
          <a:blip r:embed="rId3"/>
          <a:stretch>
            <a:fillRect/>
          </a:stretch>
        </p:blipFill>
        <p:spPr>
          <a:xfrm>
            <a:off x="7349065" y="647700"/>
            <a:ext cx="3606800" cy="5562600"/>
          </a:xfrm>
          <a:prstGeom prst="rect">
            <a:avLst/>
          </a:prstGeom>
          <a:ln>
            <a:solidFill>
              <a:schemeClr val="bg1">
                <a:lumMod val="85000"/>
              </a:schemeClr>
            </a:solidFill>
          </a:ln>
        </p:spPr>
      </p:pic>
    </p:spTree>
    <p:extLst>
      <p:ext uri="{BB962C8B-B14F-4D97-AF65-F5344CB8AC3E}">
        <p14:creationId xmlns:p14="http://schemas.microsoft.com/office/powerpoint/2010/main" val="1176665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E0D403-1B6A-324B-BC86-F228011D5384}"/>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26</a:t>
            </a:fld>
            <a:endParaRPr lang="ja-JP" altLang="en-US"/>
          </a:p>
        </p:txBody>
      </p:sp>
      <p:sp>
        <p:nvSpPr>
          <p:cNvPr id="4" name="Rectangle 3">
            <a:extLst>
              <a:ext uri="{FF2B5EF4-FFF2-40B4-BE49-F238E27FC236}">
                <a16:creationId xmlns:a16="http://schemas.microsoft.com/office/drawing/2014/main" id="{947F468A-FCBE-DF4E-B7CC-16A11BDA45A8}"/>
              </a:ext>
            </a:extLst>
          </p:cNvPr>
          <p:cNvSpPr/>
          <p:nvPr/>
        </p:nvSpPr>
        <p:spPr>
          <a:xfrm>
            <a:off x="575732" y="1964267"/>
            <a:ext cx="6079067" cy="3326075"/>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FlexDimensionsBasics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removing the `flex: 1` on the parent View.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The parent will not have dimensions, so the children can't expand.</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What if you add `height: 300` instead of `flex: 1`?</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2</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3</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32496703-89FC-D144-A5A8-E649EA6EDF87}"/>
              </a:ext>
            </a:extLst>
          </p:cNvPr>
          <p:cNvSpPr txBox="1"/>
          <p:nvPr/>
        </p:nvSpPr>
        <p:spPr>
          <a:xfrm>
            <a:off x="575732" y="1167548"/>
            <a:ext cx="3674534" cy="400110"/>
          </a:xfrm>
          <a:prstGeom prst="rect">
            <a:avLst/>
          </a:prstGeom>
          <a:noFill/>
        </p:spPr>
        <p:txBody>
          <a:bodyPr wrap="square" rtlCol="0">
            <a:spAutoFit/>
          </a:bodyPr>
          <a:lstStyle/>
          <a:p>
            <a:r>
              <a:rPr lang="en-US" sz="2000" b="1" dirty="0"/>
              <a:t>Flex Dimensions</a:t>
            </a:r>
          </a:p>
        </p:txBody>
      </p:sp>
      <p:pic>
        <p:nvPicPr>
          <p:cNvPr id="7" name="Picture 6">
            <a:extLst>
              <a:ext uri="{FF2B5EF4-FFF2-40B4-BE49-F238E27FC236}">
                <a16:creationId xmlns:a16="http://schemas.microsoft.com/office/drawing/2014/main" id="{030CECD8-DB04-E343-B10E-A67334748680}"/>
              </a:ext>
            </a:extLst>
          </p:cNvPr>
          <p:cNvPicPr>
            <a:picLocks noChangeAspect="1"/>
          </p:cNvPicPr>
          <p:nvPr/>
        </p:nvPicPr>
        <p:blipFill>
          <a:blip r:embed="rId3"/>
          <a:stretch>
            <a:fillRect/>
          </a:stretch>
        </p:blipFill>
        <p:spPr>
          <a:xfrm>
            <a:off x="7277100" y="622300"/>
            <a:ext cx="3429000" cy="5613400"/>
          </a:xfrm>
          <a:prstGeom prst="rect">
            <a:avLst/>
          </a:prstGeom>
          <a:ln>
            <a:solidFill>
              <a:schemeClr val="bg1">
                <a:lumMod val="85000"/>
              </a:schemeClr>
            </a:solidFill>
          </a:ln>
        </p:spPr>
      </p:pic>
    </p:spTree>
    <p:extLst>
      <p:ext uri="{BB962C8B-B14F-4D97-AF65-F5344CB8AC3E}">
        <p14:creationId xmlns:p14="http://schemas.microsoft.com/office/powerpoint/2010/main" val="934375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00E91B-DEA5-45DD-9EE0-D83EE24B4F33}"/>
              </a:ext>
            </a:extLst>
          </p:cNvPr>
          <p:cNvSpPr>
            <a:spLocks noGrp="1"/>
          </p:cNvSpPr>
          <p:nvPr>
            <p:ph type="title"/>
          </p:nvPr>
        </p:nvSpPr>
        <p:spPr>
          <a:xfrm>
            <a:off x="838200" y="559875"/>
            <a:ext cx="10515600" cy="1141446"/>
          </a:xfrm>
        </p:spPr>
        <p:txBody>
          <a:bodyPr/>
          <a:lstStyle/>
          <a:p>
            <a:r>
              <a:rPr lang="en-US" dirty="0"/>
              <a:t>Layout with Flexbox</a:t>
            </a:r>
          </a:p>
        </p:txBody>
      </p:sp>
      <p:sp>
        <p:nvSpPr>
          <p:cNvPr id="2" name="Slide Number Placeholder 1">
            <a:extLst>
              <a:ext uri="{FF2B5EF4-FFF2-40B4-BE49-F238E27FC236}">
                <a16:creationId xmlns:a16="http://schemas.microsoft.com/office/drawing/2014/main" id="{A3C4B121-A74D-B047-A93E-365A207C2B2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27</a:t>
            </a:fld>
            <a:endParaRPr lang="ja-JP" altLang="en-US"/>
          </a:p>
        </p:txBody>
      </p:sp>
      <p:sp>
        <p:nvSpPr>
          <p:cNvPr id="3" name="TextBox 2">
            <a:extLst>
              <a:ext uri="{FF2B5EF4-FFF2-40B4-BE49-F238E27FC236}">
                <a16:creationId xmlns:a16="http://schemas.microsoft.com/office/drawing/2014/main" id="{B192ED40-2C9E-D746-9B65-7BBEA1D83F8A}"/>
              </a:ext>
            </a:extLst>
          </p:cNvPr>
          <p:cNvSpPr txBox="1"/>
          <p:nvPr/>
        </p:nvSpPr>
        <p:spPr>
          <a:xfrm>
            <a:off x="1337733" y="2133600"/>
            <a:ext cx="9516533" cy="2262158"/>
          </a:xfrm>
          <a:prstGeom prst="rect">
            <a:avLst/>
          </a:prstGeom>
          <a:noFill/>
        </p:spPr>
        <p:txBody>
          <a:bodyPr wrap="square" rtlCol="0">
            <a:spAutoFit/>
          </a:bodyPr>
          <a:lstStyle/>
          <a:p>
            <a:pPr marL="285750" indent="-285750" fontAlgn="base">
              <a:spcAft>
                <a:spcPts val="600"/>
              </a:spcAft>
              <a:buFont typeface="Arial" panose="020B0604020202020204" pitchFamily="34" charset="0"/>
              <a:buChar char="•"/>
            </a:pPr>
            <a:r>
              <a:rPr lang="en-US" sz="1800" dirty="0"/>
              <a:t>A component can specify the layout of its children using the flexbox algorithm.</a:t>
            </a:r>
          </a:p>
          <a:p>
            <a:pPr marL="285750" indent="-285750" fontAlgn="base">
              <a:spcAft>
                <a:spcPts val="600"/>
              </a:spcAft>
              <a:buFont typeface="Arial" panose="020B0604020202020204" pitchFamily="34" charset="0"/>
              <a:buChar char="•"/>
            </a:pPr>
            <a:r>
              <a:rPr lang="en-US" sz="1800" dirty="0"/>
              <a:t>Flexbox is designed to provide a consistent layout on different screen sizes.</a:t>
            </a:r>
          </a:p>
          <a:p>
            <a:pPr marL="285750" indent="-285750" fontAlgn="base">
              <a:spcAft>
                <a:spcPts val="600"/>
              </a:spcAft>
              <a:buFont typeface="Arial" panose="020B0604020202020204" pitchFamily="34" charset="0"/>
              <a:buChar char="•"/>
            </a:pPr>
            <a:r>
              <a:rPr lang="en-US" sz="1800" dirty="0"/>
              <a:t>You will normally use a combination of </a:t>
            </a:r>
            <a:r>
              <a:rPr lang="en-US" sz="1800" b="1" dirty="0" err="1"/>
              <a:t>flexDirection</a:t>
            </a:r>
            <a:r>
              <a:rPr lang="en-US" sz="1800" dirty="0"/>
              <a:t>, </a:t>
            </a:r>
            <a:r>
              <a:rPr lang="en-US" sz="1800" b="1" dirty="0" err="1"/>
              <a:t>alignItems</a:t>
            </a:r>
            <a:r>
              <a:rPr lang="en-US" sz="1800" dirty="0"/>
              <a:t>, and </a:t>
            </a:r>
            <a:r>
              <a:rPr lang="en-US" sz="1800" b="1" dirty="0" err="1"/>
              <a:t>justifyContent</a:t>
            </a:r>
            <a:r>
              <a:rPr lang="en-US" sz="1800" dirty="0"/>
              <a:t> to achieve the right layout.</a:t>
            </a:r>
          </a:p>
          <a:p>
            <a:pPr marL="285750" indent="-285750" fontAlgn="base">
              <a:spcAft>
                <a:spcPts val="600"/>
              </a:spcAft>
              <a:buFont typeface="Arial" panose="020B0604020202020204" pitchFamily="34" charset="0"/>
              <a:buChar char="•"/>
            </a:pPr>
            <a:r>
              <a:rPr lang="en-US" sz="1800" dirty="0"/>
              <a:t>Flexbox works the same way in React Native as it does in CSS on the web, with a few exceptions. The defaults are different, with </a:t>
            </a:r>
            <a:r>
              <a:rPr lang="en-US" sz="1800" dirty="0" err="1"/>
              <a:t>flexDirection</a:t>
            </a:r>
            <a:r>
              <a:rPr lang="en-US" sz="1800" dirty="0"/>
              <a:t> defaulting to column instead of row, and the flex parameter only supporting a single number.</a:t>
            </a:r>
          </a:p>
        </p:txBody>
      </p:sp>
    </p:spTree>
    <p:extLst>
      <p:ext uri="{BB962C8B-B14F-4D97-AF65-F5344CB8AC3E}">
        <p14:creationId xmlns:p14="http://schemas.microsoft.com/office/powerpoint/2010/main" val="2498264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E7F74C-C720-2B41-9974-B7A77776977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28</a:t>
            </a:fld>
            <a:endParaRPr lang="ja-JP" altLang="en-US"/>
          </a:p>
        </p:txBody>
      </p:sp>
      <p:pic>
        <p:nvPicPr>
          <p:cNvPr id="4" name="Picture 3">
            <a:extLst>
              <a:ext uri="{FF2B5EF4-FFF2-40B4-BE49-F238E27FC236}">
                <a16:creationId xmlns:a16="http://schemas.microsoft.com/office/drawing/2014/main" id="{BF55E844-0DA7-2145-BD5D-4C1E17FE3364}"/>
              </a:ext>
            </a:extLst>
          </p:cNvPr>
          <p:cNvPicPr>
            <a:picLocks noChangeAspect="1"/>
          </p:cNvPicPr>
          <p:nvPr/>
        </p:nvPicPr>
        <p:blipFill>
          <a:blip r:embed="rId3"/>
          <a:stretch>
            <a:fillRect/>
          </a:stretch>
        </p:blipFill>
        <p:spPr>
          <a:xfrm>
            <a:off x="7658100" y="596940"/>
            <a:ext cx="3162300" cy="5664119"/>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D66F96A6-C6F3-2849-9B8A-7D6F6A7B6221}"/>
              </a:ext>
            </a:extLst>
          </p:cNvPr>
          <p:cNvSpPr txBox="1"/>
          <p:nvPr/>
        </p:nvSpPr>
        <p:spPr>
          <a:xfrm>
            <a:off x="960966" y="1794932"/>
            <a:ext cx="6163734" cy="2739211"/>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hlinkClick r:id="rId4"/>
              </a:rPr>
              <a:t>flex</a:t>
            </a:r>
            <a:r>
              <a:rPr lang="en-US" sz="1800" dirty="0"/>
              <a:t> will define how your items are going to </a:t>
            </a:r>
            <a:r>
              <a:rPr lang="en-US" sz="1800" b="1" dirty="0"/>
              <a:t>“fill”</a:t>
            </a:r>
            <a:r>
              <a:rPr lang="en-US" sz="1800" dirty="0"/>
              <a:t> over the available space along your main axis. Space will be divided according to each element's flex property.</a:t>
            </a:r>
          </a:p>
          <a:p>
            <a:pPr marL="285750" indent="-285750" fontAlgn="base">
              <a:spcBef>
                <a:spcPts val="600"/>
              </a:spcBef>
              <a:spcAft>
                <a:spcPts val="600"/>
              </a:spcAft>
              <a:buFont typeface="Arial" panose="020B0604020202020204" pitchFamily="34" charset="0"/>
              <a:buChar char="•"/>
            </a:pPr>
            <a:r>
              <a:rPr lang="en-US" sz="1800" dirty="0"/>
              <a:t>In this example the red, yellow and the green views are all children in the container view that has flex: 1 set. The red view uses flex: 1 , the yellow view uses flex: 2 and the green view uses flex: 3 . </a:t>
            </a:r>
            <a:r>
              <a:rPr lang="en-US" sz="1800" b="1" dirty="0"/>
              <a:t>1+2+3 = 6</a:t>
            </a:r>
            <a:r>
              <a:rPr lang="en-US" sz="1800" dirty="0"/>
              <a:t> which means that the red view will get 1/6 of the space, the yellow 2/6 of the space and the green 3/6 of the space.</a:t>
            </a:r>
          </a:p>
        </p:txBody>
      </p:sp>
      <p:sp>
        <p:nvSpPr>
          <p:cNvPr id="7" name="TextBox 6">
            <a:extLst>
              <a:ext uri="{FF2B5EF4-FFF2-40B4-BE49-F238E27FC236}">
                <a16:creationId xmlns:a16="http://schemas.microsoft.com/office/drawing/2014/main" id="{50B7C4C2-F5D5-B546-9C5F-664B487B4BB1}"/>
              </a:ext>
            </a:extLst>
          </p:cNvPr>
          <p:cNvSpPr txBox="1"/>
          <p:nvPr/>
        </p:nvSpPr>
        <p:spPr>
          <a:xfrm>
            <a:off x="960966" y="1066800"/>
            <a:ext cx="2527301" cy="400110"/>
          </a:xfrm>
          <a:prstGeom prst="rect">
            <a:avLst/>
          </a:prstGeom>
          <a:noFill/>
        </p:spPr>
        <p:txBody>
          <a:bodyPr wrap="square" rtlCol="0">
            <a:spAutoFit/>
          </a:bodyPr>
          <a:lstStyle/>
          <a:p>
            <a:r>
              <a:rPr lang="en-US" sz="2000" b="1" dirty="0"/>
              <a:t>Flex</a:t>
            </a:r>
          </a:p>
        </p:txBody>
      </p:sp>
    </p:spTree>
    <p:extLst>
      <p:ext uri="{BB962C8B-B14F-4D97-AF65-F5344CB8AC3E}">
        <p14:creationId xmlns:p14="http://schemas.microsoft.com/office/powerpoint/2010/main" val="247395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9F6994-FC8E-1446-920D-2D4342D128A4}"/>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29</a:t>
            </a:fld>
            <a:endParaRPr lang="ja-JP" altLang="en-US"/>
          </a:p>
        </p:txBody>
      </p:sp>
      <p:sp>
        <p:nvSpPr>
          <p:cNvPr id="4" name="TextBox 3">
            <a:extLst>
              <a:ext uri="{FF2B5EF4-FFF2-40B4-BE49-F238E27FC236}">
                <a16:creationId xmlns:a16="http://schemas.microsoft.com/office/drawing/2014/main" id="{665C4802-F66D-DB4E-BD30-CF545C98447C}"/>
              </a:ext>
            </a:extLst>
          </p:cNvPr>
          <p:cNvSpPr txBox="1"/>
          <p:nvPr/>
        </p:nvSpPr>
        <p:spPr>
          <a:xfrm>
            <a:off x="524933" y="694267"/>
            <a:ext cx="1998134" cy="400110"/>
          </a:xfrm>
          <a:prstGeom prst="rect">
            <a:avLst/>
          </a:prstGeom>
          <a:noFill/>
        </p:spPr>
        <p:txBody>
          <a:bodyPr wrap="square" rtlCol="0">
            <a:spAutoFit/>
          </a:bodyPr>
          <a:lstStyle/>
          <a:p>
            <a:r>
              <a:rPr lang="en-US" sz="2000" b="1" dirty="0"/>
              <a:t>Flex Direction</a:t>
            </a:r>
          </a:p>
        </p:txBody>
      </p:sp>
      <p:sp>
        <p:nvSpPr>
          <p:cNvPr id="5" name="TextBox 4">
            <a:extLst>
              <a:ext uri="{FF2B5EF4-FFF2-40B4-BE49-F238E27FC236}">
                <a16:creationId xmlns:a16="http://schemas.microsoft.com/office/drawing/2014/main" id="{A3CF937B-7C08-BC4D-A3B0-3A989FAB4BCA}"/>
              </a:ext>
            </a:extLst>
          </p:cNvPr>
          <p:cNvSpPr txBox="1"/>
          <p:nvPr/>
        </p:nvSpPr>
        <p:spPr>
          <a:xfrm>
            <a:off x="880532" y="1551563"/>
            <a:ext cx="10473268" cy="3754874"/>
          </a:xfrm>
          <a:prstGeom prst="rect">
            <a:avLst/>
          </a:prstGeom>
          <a:noFill/>
        </p:spPr>
        <p:txBody>
          <a:bodyPr wrap="square" rtlCol="0">
            <a:spAutoFit/>
          </a:bodyPr>
          <a:lstStyle/>
          <a:p>
            <a:pPr fontAlgn="base">
              <a:spcBef>
                <a:spcPts val="600"/>
              </a:spcBef>
              <a:spcAft>
                <a:spcPts val="600"/>
              </a:spcAft>
            </a:pPr>
            <a:r>
              <a:rPr lang="en-US" sz="1800" dirty="0">
                <a:hlinkClick r:id="rId3"/>
              </a:rPr>
              <a:t>flexDirection</a:t>
            </a:r>
            <a:r>
              <a:rPr lang="en-US" sz="1800" dirty="0"/>
              <a:t> controls the direction in which the children of a node are laid out. This is also referred to as the </a:t>
            </a:r>
            <a:r>
              <a:rPr lang="en-US" sz="1800" i="1" dirty="0"/>
              <a:t>main axis</a:t>
            </a:r>
            <a:r>
              <a:rPr lang="en-US" sz="1800" dirty="0"/>
              <a:t>. The cross axis is the axis perpendicular to the main axis, or the axis which the wrapping lines are laid out in.</a:t>
            </a:r>
          </a:p>
          <a:p>
            <a:pPr marL="285750" indent="-285750" fontAlgn="base">
              <a:spcBef>
                <a:spcPts val="600"/>
              </a:spcBef>
              <a:spcAft>
                <a:spcPts val="600"/>
              </a:spcAft>
              <a:buFont typeface="Arial" panose="020B0604020202020204" pitchFamily="34" charset="0"/>
              <a:buChar char="•"/>
            </a:pPr>
            <a:r>
              <a:rPr lang="en-US" sz="1800" b="1" dirty="0"/>
              <a:t>row</a:t>
            </a:r>
            <a:r>
              <a:rPr lang="en-US" sz="1800" dirty="0"/>
              <a:t> Align children from left to right. If wrapping is enabled then the next line will start under the first item on the left of the container.</a:t>
            </a:r>
          </a:p>
          <a:p>
            <a:pPr marL="285750" indent="-285750" fontAlgn="base">
              <a:spcBef>
                <a:spcPts val="600"/>
              </a:spcBef>
              <a:spcAft>
                <a:spcPts val="600"/>
              </a:spcAft>
              <a:buFont typeface="Arial" panose="020B0604020202020204" pitchFamily="34" charset="0"/>
              <a:buChar char="•"/>
            </a:pPr>
            <a:r>
              <a:rPr lang="en-US" sz="1800" b="1" dirty="0"/>
              <a:t>column</a:t>
            </a:r>
            <a:r>
              <a:rPr lang="en-US" sz="1800" dirty="0"/>
              <a:t> (</a:t>
            </a:r>
            <a:r>
              <a:rPr lang="en-US" sz="1800" b="1" dirty="0"/>
              <a:t>default value</a:t>
            </a:r>
            <a:r>
              <a:rPr lang="en-US" sz="1800" dirty="0"/>
              <a:t>) Align children from top to bottom. If wrapping is enabled then the next line will start to the left first item on the top of the container.</a:t>
            </a:r>
          </a:p>
          <a:p>
            <a:pPr marL="285750" indent="-285750" fontAlgn="base">
              <a:spcBef>
                <a:spcPts val="600"/>
              </a:spcBef>
              <a:spcAft>
                <a:spcPts val="600"/>
              </a:spcAft>
              <a:buFont typeface="Arial" panose="020B0604020202020204" pitchFamily="34" charset="0"/>
              <a:buChar char="•"/>
            </a:pPr>
            <a:r>
              <a:rPr lang="en-US" sz="1800" b="1" dirty="0"/>
              <a:t>row-reverse</a:t>
            </a:r>
            <a:r>
              <a:rPr lang="en-US" sz="1800" dirty="0"/>
              <a:t> Align children from right to left. If wrapping is enabled then the next line will start under the first item on the right of the container.</a:t>
            </a:r>
          </a:p>
          <a:p>
            <a:pPr marL="285750" indent="-285750" fontAlgn="base">
              <a:spcBef>
                <a:spcPts val="600"/>
              </a:spcBef>
              <a:spcAft>
                <a:spcPts val="600"/>
              </a:spcAft>
              <a:buFont typeface="Arial" panose="020B0604020202020204" pitchFamily="34" charset="0"/>
              <a:buChar char="•"/>
            </a:pPr>
            <a:r>
              <a:rPr lang="en-US" sz="1800" b="1" dirty="0"/>
              <a:t>column-reverse</a:t>
            </a:r>
            <a:r>
              <a:rPr lang="en-US" sz="1800" dirty="0"/>
              <a:t> Align children from bottom to top. If wrapping is enabled then the next line will start to the left first item on the bottom of the container.</a:t>
            </a:r>
          </a:p>
        </p:txBody>
      </p:sp>
    </p:spTree>
    <p:extLst>
      <p:ext uri="{BB962C8B-B14F-4D97-AF65-F5344CB8AC3E}">
        <p14:creationId xmlns:p14="http://schemas.microsoft.com/office/powerpoint/2010/main" val="13910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9572E-AEE6-354A-BB2D-4987770C41B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3</a:t>
            </a:fld>
            <a:endParaRPr lang="ja-JP" altLang="en-US"/>
          </a:p>
        </p:txBody>
      </p:sp>
      <p:pic>
        <p:nvPicPr>
          <p:cNvPr id="5" name="Picture 4">
            <a:extLst>
              <a:ext uri="{FF2B5EF4-FFF2-40B4-BE49-F238E27FC236}">
                <a16:creationId xmlns:a16="http://schemas.microsoft.com/office/drawing/2014/main" id="{231ED6BF-9588-2641-9C66-F8EADBF6A4EA}"/>
              </a:ext>
            </a:extLst>
          </p:cNvPr>
          <p:cNvPicPr>
            <a:picLocks noChangeAspect="1"/>
          </p:cNvPicPr>
          <p:nvPr/>
        </p:nvPicPr>
        <p:blipFill>
          <a:blip r:embed="rId3"/>
          <a:stretch>
            <a:fillRect/>
          </a:stretch>
        </p:blipFill>
        <p:spPr>
          <a:xfrm>
            <a:off x="1089211" y="1451205"/>
            <a:ext cx="3810000" cy="4953000"/>
          </a:xfrm>
          <a:prstGeom prst="rect">
            <a:avLst/>
          </a:prstGeom>
        </p:spPr>
      </p:pic>
      <p:sp>
        <p:nvSpPr>
          <p:cNvPr id="6" name="TextBox 5">
            <a:extLst>
              <a:ext uri="{FF2B5EF4-FFF2-40B4-BE49-F238E27FC236}">
                <a16:creationId xmlns:a16="http://schemas.microsoft.com/office/drawing/2014/main" id="{726741D4-073E-1944-BE84-550BCFE6B93B}"/>
              </a:ext>
            </a:extLst>
          </p:cNvPr>
          <p:cNvSpPr txBox="1"/>
          <p:nvPr/>
        </p:nvSpPr>
        <p:spPr>
          <a:xfrm>
            <a:off x="5235387" y="2395818"/>
            <a:ext cx="6203578" cy="2800767"/>
          </a:xfrm>
          <a:prstGeom prst="rect">
            <a:avLst/>
          </a:prstGeom>
          <a:noFill/>
        </p:spPr>
        <p:txBody>
          <a:bodyPr wrap="square" rtlCol="0">
            <a:spAutoFit/>
          </a:bodyPr>
          <a:lstStyle/>
          <a:p>
            <a:r>
              <a:rPr lang="en-US" sz="2400" b="1" dirty="0"/>
              <a:t>Create native apps for Android and iOS using React</a:t>
            </a:r>
          </a:p>
          <a:p>
            <a:r>
              <a:rPr lang="en-US" sz="1800" dirty="0"/>
              <a:t>React Native combines the best parts of native development with React, a best-in-class JavaScript library for building user interfaces.</a:t>
            </a:r>
          </a:p>
          <a:p>
            <a:endParaRPr lang="en-US" dirty="0"/>
          </a:p>
          <a:p>
            <a:r>
              <a:rPr lang="en-US" sz="2400" b="1" dirty="0"/>
              <a:t>Use a little—or a lot</a:t>
            </a:r>
            <a:r>
              <a:rPr lang="en-US" dirty="0"/>
              <a:t>. </a:t>
            </a:r>
            <a:r>
              <a:rPr lang="en-US" sz="1800" dirty="0"/>
              <a:t>You can use React Native today in your existing Android and iOS projects or you can create a whole new app from scratch.</a:t>
            </a:r>
            <a:endParaRPr lang="en-VN" sz="1800" dirty="0"/>
          </a:p>
        </p:txBody>
      </p:sp>
    </p:spTree>
    <p:extLst>
      <p:ext uri="{BB962C8B-B14F-4D97-AF65-F5344CB8AC3E}">
        <p14:creationId xmlns:p14="http://schemas.microsoft.com/office/powerpoint/2010/main" val="330177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75911E-E02B-6D47-B882-B757907032C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3" name="Rectangle 2">
            <a:extLst>
              <a:ext uri="{FF2B5EF4-FFF2-40B4-BE49-F238E27FC236}">
                <a16:creationId xmlns:a16="http://schemas.microsoft.com/office/drawing/2014/main" id="{55F65378-9642-3748-B42A-D29F0EDAF32D}"/>
              </a:ext>
            </a:extLst>
          </p:cNvPr>
          <p:cNvSpPr/>
          <p:nvPr/>
        </p:nvSpPr>
        <p:spPr>
          <a:xfrm>
            <a:off x="491067" y="2002968"/>
            <a:ext cx="6502400" cy="2852063"/>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FlexDirectionBasics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`column`.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'row'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693DA037-16B7-6548-9FD2-5D4701C97ED3}"/>
              </a:ext>
            </a:extLst>
          </p:cNvPr>
          <p:cNvPicPr>
            <a:picLocks noChangeAspect="1"/>
          </p:cNvPicPr>
          <p:nvPr/>
        </p:nvPicPr>
        <p:blipFill>
          <a:blip r:embed="rId3"/>
          <a:stretch>
            <a:fillRect/>
          </a:stretch>
        </p:blipFill>
        <p:spPr>
          <a:xfrm>
            <a:off x="7310967" y="480483"/>
            <a:ext cx="3429000" cy="5626100"/>
          </a:xfrm>
          <a:prstGeom prst="rect">
            <a:avLst/>
          </a:prstGeom>
          <a:ln>
            <a:solidFill>
              <a:schemeClr val="bg1">
                <a:lumMod val="85000"/>
              </a:schemeClr>
            </a:solidFill>
          </a:ln>
        </p:spPr>
      </p:pic>
      <p:sp>
        <p:nvSpPr>
          <p:cNvPr id="5" name="TextBox 4">
            <a:extLst>
              <a:ext uri="{FF2B5EF4-FFF2-40B4-BE49-F238E27FC236}">
                <a16:creationId xmlns:a16="http://schemas.microsoft.com/office/drawing/2014/main" id="{93C8634F-26FE-BE4B-ACA1-DA3CEB1F0E23}"/>
              </a:ext>
            </a:extLst>
          </p:cNvPr>
          <p:cNvSpPr txBox="1"/>
          <p:nvPr/>
        </p:nvSpPr>
        <p:spPr>
          <a:xfrm>
            <a:off x="491067" y="1337733"/>
            <a:ext cx="2743200" cy="369332"/>
          </a:xfrm>
          <a:prstGeom prst="rect">
            <a:avLst/>
          </a:prstGeom>
          <a:noFill/>
        </p:spPr>
        <p:txBody>
          <a:bodyPr wrap="square" rtlCol="0">
            <a:spAutoFit/>
          </a:bodyPr>
          <a:lstStyle/>
          <a:p>
            <a:r>
              <a:rPr lang="en-VN" sz="1800" dirty="0"/>
              <a:t>Example:</a:t>
            </a:r>
          </a:p>
        </p:txBody>
      </p:sp>
    </p:spTree>
    <p:extLst>
      <p:ext uri="{BB962C8B-B14F-4D97-AF65-F5344CB8AC3E}">
        <p14:creationId xmlns:p14="http://schemas.microsoft.com/office/powerpoint/2010/main" val="3148688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21BD8B-7F77-AF41-8CCF-D163B79B3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pic>
        <p:nvPicPr>
          <p:cNvPr id="4" name="Picture 3">
            <a:extLst>
              <a:ext uri="{FF2B5EF4-FFF2-40B4-BE49-F238E27FC236}">
                <a16:creationId xmlns:a16="http://schemas.microsoft.com/office/drawing/2014/main" id="{42B7AD43-A3A4-6844-A74D-B0B1C60118DF}"/>
              </a:ext>
            </a:extLst>
          </p:cNvPr>
          <p:cNvPicPr>
            <a:picLocks noChangeAspect="1"/>
          </p:cNvPicPr>
          <p:nvPr/>
        </p:nvPicPr>
        <p:blipFill>
          <a:blip r:embed="rId3"/>
          <a:stretch>
            <a:fillRect/>
          </a:stretch>
        </p:blipFill>
        <p:spPr>
          <a:xfrm>
            <a:off x="340784" y="1619250"/>
            <a:ext cx="5268339" cy="4205817"/>
          </a:xfrm>
          <a:prstGeom prst="rect">
            <a:avLst/>
          </a:prstGeom>
        </p:spPr>
      </p:pic>
      <p:pic>
        <p:nvPicPr>
          <p:cNvPr id="5" name="Picture 4">
            <a:extLst>
              <a:ext uri="{FF2B5EF4-FFF2-40B4-BE49-F238E27FC236}">
                <a16:creationId xmlns:a16="http://schemas.microsoft.com/office/drawing/2014/main" id="{A50D5828-3E53-4243-A4E0-BBB90B85F3CF}"/>
              </a:ext>
            </a:extLst>
          </p:cNvPr>
          <p:cNvPicPr>
            <a:picLocks noChangeAspect="1"/>
          </p:cNvPicPr>
          <p:nvPr/>
        </p:nvPicPr>
        <p:blipFill>
          <a:blip r:embed="rId4"/>
          <a:stretch>
            <a:fillRect/>
          </a:stretch>
        </p:blipFill>
        <p:spPr>
          <a:xfrm>
            <a:off x="6396431" y="1619250"/>
            <a:ext cx="5253583" cy="4205818"/>
          </a:xfrm>
          <a:prstGeom prst="rect">
            <a:avLst/>
          </a:prstGeom>
        </p:spPr>
      </p:pic>
    </p:spTree>
    <p:extLst>
      <p:ext uri="{BB962C8B-B14F-4D97-AF65-F5344CB8AC3E}">
        <p14:creationId xmlns:p14="http://schemas.microsoft.com/office/powerpoint/2010/main" val="3327422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0B64A-B65B-1D40-A91F-FDA4189DF00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
        <p:nvSpPr>
          <p:cNvPr id="3" name="TextBox 2">
            <a:extLst>
              <a:ext uri="{FF2B5EF4-FFF2-40B4-BE49-F238E27FC236}">
                <a16:creationId xmlns:a16="http://schemas.microsoft.com/office/drawing/2014/main" id="{25732CB0-F479-A74A-B447-68E23A03C122}"/>
              </a:ext>
            </a:extLst>
          </p:cNvPr>
          <p:cNvSpPr txBox="1"/>
          <p:nvPr/>
        </p:nvSpPr>
        <p:spPr>
          <a:xfrm>
            <a:off x="491067" y="846667"/>
            <a:ext cx="4707466" cy="400110"/>
          </a:xfrm>
          <a:prstGeom prst="rect">
            <a:avLst/>
          </a:prstGeom>
          <a:noFill/>
        </p:spPr>
        <p:txBody>
          <a:bodyPr wrap="square" rtlCol="0">
            <a:spAutoFit/>
          </a:bodyPr>
          <a:lstStyle/>
          <a:p>
            <a:r>
              <a:rPr lang="en-US" sz="2000" b="1" dirty="0"/>
              <a:t>Layout Direction</a:t>
            </a:r>
          </a:p>
        </p:txBody>
      </p:sp>
      <p:sp>
        <p:nvSpPr>
          <p:cNvPr id="4" name="TextBox 3">
            <a:extLst>
              <a:ext uri="{FF2B5EF4-FFF2-40B4-BE49-F238E27FC236}">
                <a16:creationId xmlns:a16="http://schemas.microsoft.com/office/drawing/2014/main" id="{875A7C77-1DF9-D24C-9CC0-A035F979C618}"/>
              </a:ext>
            </a:extLst>
          </p:cNvPr>
          <p:cNvSpPr txBox="1"/>
          <p:nvPr/>
        </p:nvSpPr>
        <p:spPr>
          <a:xfrm>
            <a:off x="711199" y="1769362"/>
            <a:ext cx="10295467" cy="2769989"/>
          </a:xfrm>
          <a:prstGeom prst="rect">
            <a:avLst/>
          </a:prstGeom>
          <a:noFill/>
        </p:spPr>
        <p:txBody>
          <a:bodyPr wrap="square" rtlCol="0">
            <a:spAutoFit/>
          </a:bodyPr>
          <a:lstStyle/>
          <a:p>
            <a:pPr fontAlgn="base">
              <a:spcBef>
                <a:spcPts val="600"/>
              </a:spcBef>
              <a:spcAft>
                <a:spcPts val="600"/>
              </a:spcAft>
            </a:pPr>
            <a:r>
              <a:rPr lang="en-US" sz="1800" dirty="0"/>
              <a:t>Layout direction specifies the direction in which children and text in a hierarchy should be laid out. Layout direction also affects what edge start and end refer to. By default React Native lays out with LTR layout direction. In this mode start refers to left and end refers to right.</a:t>
            </a:r>
          </a:p>
          <a:p>
            <a:pPr marL="285750" indent="-285750" fontAlgn="base">
              <a:spcBef>
                <a:spcPts val="600"/>
              </a:spcBef>
              <a:spcAft>
                <a:spcPts val="600"/>
              </a:spcAft>
              <a:buFont typeface="Arial" panose="020B0604020202020204" pitchFamily="34" charset="0"/>
              <a:buChar char="•"/>
            </a:pPr>
            <a:r>
              <a:rPr lang="en-US" sz="1800" dirty="0"/>
              <a:t>LTR (</a:t>
            </a:r>
            <a:r>
              <a:rPr lang="en-US" sz="1800" b="1" dirty="0"/>
              <a:t>default value</a:t>
            </a:r>
            <a:r>
              <a:rPr lang="en-US" sz="1800" dirty="0"/>
              <a:t>) Text and children are laid out from left to right. Margin and padding applied the start of an element are applied on the left side.</a:t>
            </a:r>
          </a:p>
          <a:p>
            <a:pPr marL="285750" indent="-285750" fontAlgn="base">
              <a:spcBef>
                <a:spcPts val="600"/>
              </a:spcBef>
              <a:spcAft>
                <a:spcPts val="600"/>
              </a:spcAft>
              <a:buFont typeface="Arial" panose="020B0604020202020204" pitchFamily="34" charset="0"/>
              <a:buChar char="•"/>
            </a:pPr>
            <a:r>
              <a:rPr lang="en-US" sz="1800" dirty="0"/>
              <a:t>RTL Text and children are laid out from right to left. Margin and padding applied the start of an element are applied on the right side.</a:t>
            </a:r>
          </a:p>
          <a:p>
            <a:pPr>
              <a:spcBef>
                <a:spcPts val="600"/>
              </a:spcBef>
              <a:spcAft>
                <a:spcPts val="600"/>
              </a:spcAft>
            </a:pPr>
            <a:endParaRPr lang="en-VN" sz="1800" dirty="0"/>
          </a:p>
        </p:txBody>
      </p:sp>
    </p:spTree>
    <p:extLst>
      <p:ext uri="{BB962C8B-B14F-4D97-AF65-F5344CB8AC3E}">
        <p14:creationId xmlns:p14="http://schemas.microsoft.com/office/powerpoint/2010/main" val="3035849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9BE3CF-C27F-574F-82D4-94A922E34C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33</a:t>
            </a:fld>
            <a:endParaRPr lang="ja-JP" altLang="en-US"/>
          </a:p>
        </p:txBody>
      </p:sp>
      <p:sp>
        <p:nvSpPr>
          <p:cNvPr id="3" name="TextBox 2">
            <a:extLst>
              <a:ext uri="{FF2B5EF4-FFF2-40B4-BE49-F238E27FC236}">
                <a16:creationId xmlns:a16="http://schemas.microsoft.com/office/drawing/2014/main" id="{BE18BADC-F9D3-5A41-BD8B-C8BA6387564B}"/>
              </a:ext>
            </a:extLst>
          </p:cNvPr>
          <p:cNvSpPr txBox="1"/>
          <p:nvPr/>
        </p:nvSpPr>
        <p:spPr>
          <a:xfrm>
            <a:off x="491067" y="660399"/>
            <a:ext cx="2946400" cy="400110"/>
          </a:xfrm>
          <a:prstGeom prst="rect">
            <a:avLst/>
          </a:prstGeom>
          <a:noFill/>
        </p:spPr>
        <p:txBody>
          <a:bodyPr wrap="square" rtlCol="0">
            <a:spAutoFit/>
          </a:bodyPr>
          <a:lstStyle/>
          <a:p>
            <a:r>
              <a:rPr lang="en-US" sz="2000" b="1" dirty="0"/>
              <a:t>Justify Content</a:t>
            </a:r>
          </a:p>
        </p:txBody>
      </p:sp>
      <p:sp>
        <p:nvSpPr>
          <p:cNvPr id="4" name="TextBox 3">
            <a:extLst>
              <a:ext uri="{FF2B5EF4-FFF2-40B4-BE49-F238E27FC236}">
                <a16:creationId xmlns:a16="http://schemas.microsoft.com/office/drawing/2014/main" id="{4C9748A3-0FB0-014A-957D-2BE5E03DEC80}"/>
              </a:ext>
            </a:extLst>
          </p:cNvPr>
          <p:cNvSpPr txBox="1"/>
          <p:nvPr/>
        </p:nvSpPr>
        <p:spPr>
          <a:xfrm>
            <a:off x="838200" y="1128241"/>
            <a:ext cx="10515600" cy="4893647"/>
          </a:xfrm>
          <a:prstGeom prst="rect">
            <a:avLst/>
          </a:prstGeom>
          <a:noFill/>
        </p:spPr>
        <p:txBody>
          <a:bodyPr wrap="square" rtlCol="0">
            <a:spAutoFit/>
          </a:bodyPr>
          <a:lstStyle/>
          <a:p>
            <a:pPr fontAlgn="base">
              <a:spcBef>
                <a:spcPts val="600"/>
              </a:spcBef>
              <a:spcAft>
                <a:spcPts val="600"/>
              </a:spcAft>
            </a:pPr>
            <a:r>
              <a:rPr lang="en-US" sz="1800" dirty="0">
                <a:hlinkClick r:id="rId3"/>
              </a:rPr>
              <a:t>justifyContent</a:t>
            </a:r>
            <a:r>
              <a:rPr lang="en-US" sz="1800" dirty="0"/>
              <a:t> describes how to align children within the main axis of their container. For example, you can use this property to center a child horizontally within a container with </a:t>
            </a:r>
            <a:r>
              <a:rPr lang="en-US" sz="1800" dirty="0" err="1"/>
              <a:t>flexDirection</a:t>
            </a:r>
            <a:r>
              <a:rPr lang="en-US" sz="1800" dirty="0"/>
              <a:t> set to row or vertically within a container with </a:t>
            </a:r>
            <a:r>
              <a:rPr lang="en-US" sz="1800" dirty="0" err="1"/>
              <a:t>flexDirection</a:t>
            </a:r>
            <a:r>
              <a:rPr lang="en-US" sz="1800" dirty="0"/>
              <a:t> set to column.</a:t>
            </a:r>
          </a:p>
          <a:p>
            <a:pPr marL="285750" indent="-285750" fontAlgn="base">
              <a:spcBef>
                <a:spcPts val="600"/>
              </a:spcBef>
              <a:spcAft>
                <a:spcPts val="600"/>
              </a:spcAft>
              <a:buFont typeface="Arial" panose="020B0604020202020204" pitchFamily="34" charset="0"/>
              <a:buChar char="•"/>
            </a:pPr>
            <a:r>
              <a:rPr lang="en-US" sz="1800" b="1" dirty="0"/>
              <a:t>flex-star</a:t>
            </a:r>
            <a:r>
              <a:rPr lang="en-US" sz="1800" dirty="0"/>
              <a:t>t(</a:t>
            </a:r>
            <a:r>
              <a:rPr lang="en-US" sz="1800" b="1" dirty="0"/>
              <a:t>default value</a:t>
            </a:r>
            <a:r>
              <a:rPr lang="en-US" sz="1800" dirty="0"/>
              <a:t>) Align children of a container to the start of the container's main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children of a container to the end of the container's main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children of a container in the center of the container's main axis.</a:t>
            </a:r>
          </a:p>
          <a:p>
            <a:pPr marL="285750" indent="-285750" fontAlgn="base">
              <a:spcBef>
                <a:spcPts val="600"/>
              </a:spcBef>
              <a:spcAft>
                <a:spcPts val="600"/>
              </a:spcAft>
              <a:buFont typeface="Arial" panose="020B0604020202020204" pitchFamily="34" charset="0"/>
              <a:buChar char="•"/>
            </a:pPr>
            <a:r>
              <a:rPr lang="en-US" sz="1800" b="1" dirty="0"/>
              <a:t>space-between</a:t>
            </a:r>
            <a:r>
              <a:rPr lang="en-US" sz="1800" dirty="0"/>
              <a:t> Evenly space of children across the container's main axis, distributing remaining space between the children.</a:t>
            </a:r>
          </a:p>
          <a:p>
            <a:pPr marL="285750" indent="-285750" fontAlgn="base">
              <a:spcBef>
                <a:spcPts val="600"/>
              </a:spcBef>
              <a:spcAft>
                <a:spcPts val="600"/>
              </a:spcAft>
              <a:buFont typeface="Arial" panose="020B0604020202020204" pitchFamily="34" charset="0"/>
              <a:buChar char="•"/>
            </a:pPr>
            <a:r>
              <a:rPr lang="en-US" sz="1800" b="1" dirty="0"/>
              <a:t>space-around</a:t>
            </a:r>
            <a:r>
              <a:rPr lang="en-US" sz="1800" dirty="0"/>
              <a:t> Evenly space of children across the container's main axis, distributing remaining space around the children. Compared to space-between using space-around will result in space being distributed to the beginning of the first child and end of the last child.</a:t>
            </a:r>
          </a:p>
          <a:p>
            <a:pPr marL="285750" indent="-285750" fontAlgn="base">
              <a:spcBef>
                <a:spcPts val="600"/>
              </a:spcBef>
              <a:spcAft>
                <a:spcPts val="600"/>
              </a:spcAft>
              <a:buFont typeface="Arial" panose="020B0604020202020204" pitchFamily="34" charset="0"/>
              <a:buChar char="•"/>
            </a:pPr>
            <a:r>
              <a:rPr lang="en-US" sz="1800" b="1" dirty="0"/>
              <a:t>space-evenly</a:t>
            </a:r>
            <a:r>
              <a:rPr lang="en-US" sz="1800" dirty="0"/>
              <a:t> Evenly distributed within the alignment container along the main axis. The spacing between each pair of adjacent items, the main-start edge and the first item, and the main-end edge and the last item, are all exactly the same.</a:t>
            </a:r>
          </a:p>
        </p:txBody>
      </p:sp>
    </p:spTree>
    <p:extLst>
      <p:ext uri="{BB962C8B-B14F-4D97-AF65-F5344CB8AC3E}">
        <p14:creationId xmlns:p14="http://schemas.microsoft.com/office/powerpoint/2010/main" val="1911798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8FA9CF-AC64-954C-A17E-96E54906156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34</a:t>
            </a:fld>
            <a:endParaRPr lang="ja-JP" altLang="en-US"/>
          </a:p>
        </p:txBody>
      </p:sp>
      <p:sp>
        <p:nvSpPr>
          <p:cNvPr id="3" name="Rectangle 2">
            <a:extLst>
              <a:ext uri="{FF2B5EF4-FFF2-40B4-BE49-F238E27FC236}">
                <a16:creationId xmlns:a16="http://schemas.microsoft.com/office/drawing/2014/main" id="{DAE4928A-99BE-214F-9DF5-11FB9ED7CA04}"/>
              </a:ext>
            </a:extLst>
          </p:cNvPr>
          <p:cNvSpPr/>
          <p:nvPr/>
        </p:nvSpPr>
        <p:spPr>
          <a:xfrm>
            <a:off x="406400" y="1569516"/>
            <a:ext cx="6637867" cy="3749744"/>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JustifyContentBasics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`center`.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'column'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'space-between'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1ABB5D81-318F-DD4F-8720-D5545260F233}"/>
              </a:ext>
            </a:extLst>
          </p:cNvPr>
          <p:cNvPicPr>
            <a:picLocks noChangeAspect="1"/>
          </p:cNvPicPr>
          <p:nvPr/>
        </p:nvPicPr>
        <p:blipFill>
          <a:blip r:embed="rId3"/>
          <a:stretch>
            <a:fillRect/>
          </a:stretch>
        </p:blipFill>
        <p:spPr>
          <a:xfrm>
            <a:off x="7010398" y="609600"/>
            <a:ext cx="3403600" cy="5638800"/>
          </a:xfrm>
          <a:prstGeom prst="rect">
            <a:avLst/>
          </a:prstGeom>
          <a:ln>
            <a:solidFill>
              <a:schemeClr val="bg1">
                <a:lumMod val="85000"/>
              </a:schemeClr>
            </a:solidFill>
          </a:ln>
        </p:spPr>
      </p:pic>
    </p:spTree>
    <p:extLst>
      <p:ext uri="{BB962C8B-B14F-4D97-AF65-F5344CB8AC3E}">
        <p14:creationId xmlns:p14="http://schemas.microsoft.com/office/powerpoint/2010/main" val="326637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B6B11F-3778-8943-88EE-DDAB81FD6158}"/>
              </a:ext>
            </a:extLst>
          </p:cNvPr>
          <p:cNvPicPr>
            <a:picLocks noChangeAspect="1"/>
          </p:cNvPicPr>
          <p:nvPr/>
        </p:nvPicPr>
        <p:blipFill>
          <a:blip r:embed="rId3"/>
          <a:stretch>
            <a:fillRect/>
          </a:stretch>
        </p:blipFill>
        <p:spPr>
          <a:xfrm>
            <a:off x="76201" y="1393882"/>
            <a:ext cx="2357614" cy="4146149"/>
          </a:xfrm>
          <a:prstGeom prst="rect">
            <a:avLst/>
          </a:prstGeom>
        </p:spPr>
      </p:pic>
      <p:pic>
        <p:nvPicPr>
          <p:cNvPr id="7" name="Picture 6">
            <a:extLst>
              <a:ext uri="{FF2B5EF4-FFF2-40B4-BE49-F238E27FC236}">
                <a16:creationId xmlns:a16="http://schemas.microsoft.com/office/drawing/2014/main" id="{3BDBE490-06F9-0949-93F4-CC301E7C2865}"/>
              </a:ext>
            </a:extLst>
          </p:cNvPr>
          <p:cNvPicPr>
            <a:picLocks noChangeAspect="1"/>
          </p:cNvPicPr>
          <p:nvPr/>
        </p:nvPicPr>
        <p:blipFill>
          <a:blip r:embed="rId4"/>
          <a:stretch>
            <a:fillRect/>
          </a:stretch>
        </p:blipFill>
        <p:spPr>
          <a:xfrm>
            <a:off x="2451370" y="1386681"/>
            <a:ext cx="2338780" cy="4153351"/>
          </a:xfrm>
          <a:prstGeom prst="rect">
            <a:avLst/>
          </a:prstGeom>
        </p:spPr>
      </p:pic>
      <p:pic>
        <p:nvPicPr>
          <p:cNvPr id="8" name="Picture 7">
            <a:extLst>
              <a:ext uri="{FF2B5EF4-FFF2-40B4-BE49-F238E27FC236}">
                <a16:creationId xmlns:a16="http://schemas.microsoft.com/office/drawing/2014/main" id="{406A7E58-C421-EC43-BE6F-B769EB47EBB5}"/>
              </a:ext>
            </a:extLst>
          </p:cNvPr>
          <p:cNvPicPr>
            <a:picLocks noChangeAspect="1"/>
          </p:cNvPicPr>
          <p:nvPr/>
        </p:nvPicPr>
        <p:blipFill>
          <a:blip r:embed="rId5"/>
          <a:stretch>
            <a:fillRect/>
          </a:stretch>
        </p:blipFill>
        <p:spPr>
          <a:xfrm>
            <a:off x="4857882" y="1386682"/>
            <a:ext cx="2338780" cy="4169130"/>
          </a:xfrm>
          <a:prstGeom prst="rect">
            <a:avLst/>
          </a:prstGeom>
        </p:spPr>
      </p:pic>
      <p:pic>
        <p:nvPicPr>
          <p:cNvPr id="9" name="Picture 8">
            <a:extLst>
              <a:ext uri="{FF2B5EF4-FFF2-40B4-BE49-F238E27FC236}">
                <a16:creationId xmlns:a16="http://schemas.microsoft.com/office/drawing/2014/main" id="{33CA4B36-4A53-274E-AB30-D7C48F686565}"/>
              </a:ext>
            </a:extLst>
          </p:cNvPr>
          <p:cNvPicPr>
            <a:picLocks noChangeAspect="1"/>
          </p:cNvPicPr>
          <p:nvPr/>
        </p:nvPicPr>
        <p:blipFill>
          <a:blip r:embed="rId6"/>
          <a:stretch>
            <a:fillRect/>
          </a:stretch>
        </p:blipFill>
        <p:spPr>
          <a:xfrm>
            <a:off x="7279347" y="1393883"/>
            <a:ext cx="2338780" cy="4169130"/>
          </a:xfrm>
          <a:prstGeom prst="rect">
            <a:avLst/>
          </a:prstGeom>
        </p:spPr>
      </p:pic>
      <p:pic>
        <p:nvPicPr>
          <p:cNvPr id="10" name="Picture 9">
            <a:extLst>
              <a:ext uri="{FF2B5EF4-FFF2-40B4-BE49-F238E27FC236}">
                <a16:creationId xmlns:a16="http://schemas.microsoft.com/office/drawing/2014/main" id="{ECBCAAD4-55E6-354F-B809-EFEE2CC0CBEB}"/>
              </a:ext>
            </a:extLst>
          </p:cNvPr>
          <p:cNvPicPr>
            <a:picLocks noChangeAspect="1"/>
          </p:cNvPicPr>
          <p:nvPr/>
        </p:nvPicPr>
        <p:blipFill>
          <a:blip r:embed="rId7"/>
          <a:stretch>
            <a:fillRect/>
          </a:stretch>
        </p:blipFill>
        <p:spPr>
          <a:xfrm>
            <a:off x="9711262" y="1393883"/>
            <a:ext cx="2338780" cy="4148792"/>
          </a:xfrm>
          <a:prstGeom prst="rect">
            <a:avLst/>
          </a:prstGeom>
        </p:spPr>
      </p:pic>
    </p:spTree>
    <p:extLst>
      <p:ext uri="{BB962C8B-B14F-4D97-AF65-F5344CB8AC3E}">
        <p14:creationId xmlns:p14="http://schemas.microsoft.com/office/powerpoint/2010/main" val="1628926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EB3AC-D743-014D-B143-D77B7A81CA3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36</a:t>
            </a:fld>
            <a:endParaRPr lang="ja-JP" altLang="en-US"/>
          </a:p>
        </p:txBody>
      </p:sp>
      <p:sp>
        <p:nvSpPr>
          <p:cNvPr id="3" name="TextBox 2">
            <a:extLst>
              <a:ext uri="{FF2B5EF4-FFF2-40B4-BE49-F238E27FC236}">
                <a16:creationId xmlns:a16="http://schemas.microsoft.com/office/drawing/2014/main" id="{53E493CB-491A-7748-B2BF-F7CD413D33C4}"/>
              </a:ext>
            </a:extLst>
          </p:cNvPr>
          <p:cNvSpPr txBox="1"/>
          <p:nvPr/>
        </p:nvSpPr>
        <p:spPr>
          <a:xfrm>
            <a:off x="457200" y="778933"/>
            <a:ext cx="2455333" cy="400110"/>
          </a:xfrm>
          <a:prstGeom prst="rect">
            <a:avLst/>
          </a:prstGeom>
          <a:noFill/>
        </p:spPr>
        <p:txBody>
          <a:bodyPr wrap="square" rtlCol="0">
            <a:spAutoFit/>
          </a:bodyPr>
          <a:lstStyle/>
          <a:p>
            <a:r>
              <a:rPr lang="en-US" sz="2000" b="1" dirty="0"/>
              <a:t>Align Items</a:t>
            </a:r>
          </a:p>
        </p:txBody>
      </p:sp>
      <p:sp>
        <p:nvSpPr>
          <p:cNvPr id="4" name="TextBox 3">
            <a:extLst>
              <a:ext uri="{FF2B5EF4-FFF2-40B4-BE49-F238E27FC236}">
                <a16:creationId xmlns:a16="http://schemas.microsoft.com/office/drawing/2014/main" id="{6F99E7CB-33EB-8E4D-A73A-3B6F6211E436}"/>
              </a:ext>
            </a:extLst>
          </p:cNvPr>
          <p:cNvSpPr txBox="1"/>
          <p:nvPr/>
        </p:nvSpPr>
        <p:spPr>
          <a:xfrm>
            <a:off x="677334" y="1608667"/>
            <a:ext cx="10676466" cy="3354765"/>
          </a:xfrm>
          <a:prstGeom prst="rect">
            <a:avLst/>
          </a:prstGeom>
          <a:noFill/>
        </p:spPr>
        <p:txBody>
          <a:bodyPr wrap="square" rtlCol="0">
            <a:spAutoFit/>
          </a:bodyPr>
          <a:lstStyle/>
          <a:p>
            <a:pPr fontAlgn="base">
              <a:spcBef>
                <a:spcPts val="600"/>
              </a:spcBef>
              <a:spcAft>
                <a:spcPts val="600"/>
              </a:spcAft>
            </a:pPr>
            <a:r>
              <a:rPr lang="en-US" sz="1800" dirty="0">
                <a:hlinkClick r:id="rId3"/>
              </a:rPr>
              <a:t>alignItems</a:t>
            </a:r>
            <a:r>
              <a:rPr lang="en-US" sz="1800" dirty="0"/>
              <a:t> describes how to align children along the cross axis of their container. Align items is very similar to </a:t>
            </a:r>
            <a:r>
              <a:rPr lang="en-US" sz="1800" dirty="0" err="1"/>
              <a:t>justifyContent</a:t>
            </a:r>
            <a:r>
              <a:rPr lang="en-US" sz="1800" dirty="0"/>
              <a:t> but instead of applying to the main axis, </a:t>
            </a:r>
            <a:r>
              <a:rPr lang="en-US" sz="1800" dirty="0" err="1"/>
              <a:t>alignItems</a:t>
            </a:r>
            <a:r>
              <a:rPr lang="en-US" sz="1800" dirty="0"/>
              <a:t> applies to the cross axis.</a:t>
            </a:r>
          </a:p>
          <a:p>
            <a:pPr marL="285750" indent="-285750" fontAlgn="base">
              <a:spcBef>
                <a:spcPts val="600"/>
              </a:spcBef>
              <a:spcAft>
                <a:spcPts val="600"/>
              </a:spcAft>
              <a:buFont typeface="Arial" panose="020B0604020202020204" pitchFamily="34" charset="0"/>
              <a:buChar char="•"/>
            </a:pPr>
            <a:r>
              <a:rPr lang="en-US" sz="1800" b="1" dirty="0"/>
              <a:t>stretch</a:t>
            </a:r>
            <a:r>
              <a:rPr lang="en-US" sz="1800" dirty="0"/>
              <a:t> (</a:t>
            </a:r>
            <a:r>
              <a:rPr lang="en-US" sz="1800" b="1" dirty="0"/>
              <a:t>default value</a:t>
            </a:r>
            <a:r>
              <a:rPr lang="en-US" sz="1800" dirty="0"/>
              <a:t>) Stretch children of a container to match the height of the container's cross axis.</a:t>
            </a:r>
          </a:p>
          <a:p>
            <a:pPr marL="285750" indent="-285750" fontAlgn="base">
              <a:spcBef>
                <a:spcPts val="600"/>
              </a:spcBef>
              <a:spcAft>
                <a:spcPts val="600"/>
              </a:spcAft>
              <a:buFont typeface="Arial" panose="020B0604020202020204" pitchFamily="34" charset="0"/>
              <a:buChar char="•"/>
            </a:pPr>
            <a:r>
              <a:rPr lang="en-US" sz="1800" b="1" dirty="0"/>
              <a:t>flex-start</a:t>
            </a:r>
            <a:r>
              <a:rPr lang="en-US" sz="1800" dirty="0"/>
              <a:t> Align children of a container to the start of the container's cross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children of a container to the end of the container's cross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children of a container in the center of the container's cross axis.</a:t>
            </a:r>
          </a:p>
          <a:p>
            <a:pPr marL="285750" indent="-285750" fontAlgn="base">
              <a:spcBef>
                <a:spcPts val="600"/>
              </a:spcBef>
              <a:spcAft>
                <a:spcPts val="600"/>
              </a:spcAft>
              <a:buFont typeface="Arial" panose="020B0604020202020204" pitchFamily="34" charset="0"/>
              <a:buChar char="•"/>
            </a:pPr>
            <a:r>
              <a:rPr lang="en-US" sz="1800" b="1" dirty="0"/>
              <a:t>baseline</a:t>
            </a:r>
            <a:r>
              <a:rPr lang="en-US" sz="1800" dirty="0"/>
              <a:t> Align children of a container along a common baseline. Individual children can be set to be the reference baseline for their parents.</a:t>
            </a:r>
          </a:p>
        </p:txBody>
      </p:sp>
    </p:spTree>
    <p:extLst>
      <p:ext uri="{BB962C8B-B14F-4D97-AF65-F5344CB8AC3E}">
        <p14:creationId xmlns:p14="http://schemas.microsoft.com/office/powerpoint/2010/main" val="3095194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F3113-1708-024D-AE75-EDECA8C0BE3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37</a:t>
            </a:fld>
            <a:endParaRPr lang="ja-JP" altLang="en-US"/>
          </a:p>
        </p:txBody>
      </p:sp>
      <p:sp>
        <p:nvSpPr>
          <p:cNvPr id="4" name="Rectangle 3">
            <a:extLst>
              <a:ext uri="{FF2B5EF4-FFF2-40B4-BE49-F238E27FC236}">
                <a16:creationId xmlns:a16="http://schemas.microsoft.com/office/drawing/2014/main" id="{F1A7EB41-FFB2-784B-B4C8-8DF361BDCFAE}"/>
              </a:ext>
            </a:extLst>
          </p:cNvPr>
          <p:cNvSpPr/>
          <p:nvPr/>
        </p:nvSpPr>
        <p:spPr>
          <a:xfrm>
            <a:off x="457199" y="1796382"/>
            <a:ext cx="6688668" cy="4108817"/>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AlignItemsBasics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`alignItems` to 'flex-start'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`flex-end`.</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'column'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'stretch'</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100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5" name="Picture 4">
            <a:extLst>
              <a:ext uri="{FF2B5EF4-FFF2-40B4-BE49-F238E27FC236}">
                <a16:creationId xmlns:a16="http://schemas.microsoft.com/office/drawing/2014/main" id="{8F5B8549-EAC7-6B4D-848B-CED6A39D015F}"/>
              </a:ext>
            </a:extLst>
          </p:cNvPr>
          <p:cNvPicPr>
            <a:picLocks noChangeAspect="1"/>
          </p:cNvPicPr>
          <p:nvPr/>
        </p:nvPicPr>
        <p:blipFill>
          <a:blip r:embed="rId3"/>
          <a:stretch>
            <a:fillRect/>
          </a:stretch>
        </p:blipFill>
        <p:spPr>
          <a:xfrm>
            <a:off x="7340600" y="742950"/>
            <a:ext cx="3403600" cy="5613400"/>
          </a:xfrm>
          <a:prstGeom prst="rect">
            <a:avLst/>
          </a:prstGeom>
          <a:ln>
            <a:solidFill>
              <a:schemeClr val="bg1">
                <a:lumMod val="85000"/>
              </a:schemeClr>
            </a:solidFill>
          </a:ln>
        </p:spPr>
      </p:pic>
    </p:spTree>
    <p:extLst>
      <p:ext uri="{BB962C8B-B14F-4D97-AF65-F5344CB8AC3E}">
        <p14:creationId xmlns:p14="http://schemas.microsoft.com/office/powerpoint/2010/main" val="228396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A4E0D6-A0EC-DA4E-A398-20BFC3EF2D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38</a:t>
            </a:fld>
            <a:endParaRPr lang="ja-JP" altLang="en-US"/>
          </a:p>
        </p:txBody>
      </p:sp>
      <p:pic>
        <p:nvPicPr>
          <p:cNvPr id="3" name="Picture 2">
            <a:extLst>
              <a:ext uri="{FF2B5EF4-FFF2-40B4-BE49-F238E27FC236}">
                <a16:creationId xmlns:a16="http://schemas.microsoft.com/office/drawing/2014/main" id="{61F54F08-E62A-2745-B354-912B9FB7ACF0}"/>
              </a:ext>
            </a:extLst>
          </p:cNvPr>
          <p:cNvPicPr>
            <a:picLocks noChangeAspect="1"/>
          </p:cNvPicPr>
          <p:nvPr/>
        </p:nvPicPr>
        <p:blipFill>
          <a:blip r:embed="rId3"/>
          <a:stretch>
            <a:fillRect/>
          </a:stretch>
        </p:blipFill>
        <p:spPr>
          <a:xfrm>
            <a:off x="639233" y="1354666"/>
            <a:ext cx="5287433" cy="4354357"/>
          </a:xfrm>
          <a:prstGeom prst="rect">
            <a:avLst/>
          </a:prstGeom>
        </p:spPr>
      </p:pic>
      <p:pic>
        <p:nvPicPr>
          <p:cNvPr id="4" name="Picture 3">
            <a:extLst>
              <a:ext uri="{FF2B5EF4-FFF2-40B4-BE49-F238E27FC236}">
                <a16:creationId xmlns:a16="http://schemas.microsoft.com/office/drawing/2014/main" id="{141A62CB-34DA-EB48-AAAF-F724249D1C6A}"/>
              </a:ext>
            </a:extLst>
          </p:cNvPr>
          <p:cNvPicPr>
            <a:picLocks noChangeAspect="1"/>
          </p:cNvPicPr>
          <p:nvPr/>
        </p:nvPicPr>
        <p:blipFill>
          <a:blip r:embed="rId4"/>
          <a:stretch>
            <a:fillRect/>
          </a:stretch>
        </p:blipFill>
        <p:spPr>
          <a:xfrm>
            <a:off x="6254750" y="1354666"/>
            <a:ext cx="5262104" cy="4354356"/>
          </a:xfrm>
          <a:prstGeom prst="rect">
            <a:avLst/>
          </a:prstGeom>
        </p:spPr>
      </p:pic>
    </p:spTree>
    <p:extLst>
      <p:ext uri="{BB962C8B-B14F-4D97-AF65-F5344CB8AC3E}">
        <p14:creationId xmlns:p14="http://schemas.microsoft.com/office/powerpoint/2010/main" val="2965092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B6F92-CE1F-7749-B40C-D9D8CA3D0B2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39</a:t>
            </a:fld>
            <a:endParaRPr lang="ja-JP" altLang="en-US"/>
          </a:p>
        </p:txBody>
      </p:sp>
      <p:sp>
        <p:nvSpPr>
          <p:cNvPr id="3" name="TextBox 2">
            <a:extLst>
              <a:ext uri="{FF2B5EF4-FFF2-40B4-BE49-F238E27FC236}">
                <a16:creationId xmlns:a16="http://schemas.microsoft.com/office/drawing/2014/main" id="{95565B63-676C-4A4B-9528-1FC22E1195C1}"/>
              </a:ext>
            </a:extLst>
          </p:cNvPr>
          <p:cNvSpPr txBox="1"/>
          <p:nvPr/>
        </p:nvSpPr>
        <p:spPr>
          <a:xfrm>
            <a:off x="524933" y="694267"/>
            <a:ext cx="3014134" cy="400110"/>
          </a:xfrm>
          <a:prstGeom prst="rect">
            <a:avLst/>
          </a:prstGeom>
          <a:noFill/>
        </p:spPr>
        <p:txBody>
          <a:bodyPr wrap="square" rtlCol="0">
            <a:spAutoFit/>
          </a:bodyPr>
          <a:lstStyle/>
          <a:p>
            <a:r>
              <a:rPr lang="en-US" sz="2000" b="1" dirty="0"/>
              <a:t>Align Self</a:t>
            </a:r>
          </a:p>
        </p:txBody>
      </p:sp>
      <p:pic>
        <p:nvPicPr>
          <p:cNvPr id="4" name="Picture 3">
            <a:extLst>
              <a:ext uri="{FF2B5EF4-FFF2-40B4-BE49-F238E27FC236}">
                <a16:creationId xmlns:a16="http://schemas.microsoft.com/office/drawing/2014/main" id="{8C5FFD19-5244-3D43-9C57-19F69DB02FB1}"/>
              </a:ext>
            </a:extLst>
          </p:cNvPr>
          <p:cNvPicPr>
            <a:picLocks noChangeAspect="1"/>
          </p:cNvPicPr>
          <p:nvPr/>
        </p:nvPicPr>
        <p:blipFill>
          <a:blip r:embed="rId3"/>
          <a:stretch>
            <a:fillRect/>
          </a:stretch>
        </p:blipFill>
        <p:spPr>
          <a:xfrm>
            <a:off x="761997" y="2387597"/>
            <a:ext cx="4724400" cy="3911600"/>
          </a:xfrm>
          <a:prstGeom prst="rect">
            <a:avLst/>
          </a:prstGeom>
        </p:spPr>
      </p:pic>
      <p:pic>
        <p:nvPicPr>
          <p:cNvPr id="5" name="Picture 4">
            <a:extLst>
              <a:ext uri="{FF2B5EF4-FFF2-40B4-BE49-F238E27FC236}">
                <a16:creationId xmlns:a16="http://schemas.microsoft.com/office/drawing/2014/main" id="{3A816A3D-D5E6-2042-AA5C-A6A7F6DF029A}"/>
              </a:ext>
            </a:extLst>
          </p:cNvPr>
          <p:cNvPicPr>
            <a:picLocks noChangeAspect="1"/>
          </p:cNvPicPr>
          <p:nvPr/>
        </p:nvPicPr>
        <p:blipFill>
          <a:blip r:embed="rId4"/>
          <a:stretch>
            <a:fillRect/>
          </a:stretch>
        </p:blipFill>
        <p:spPr>
          <a:xfrm>
            <a:off x="6254750" y="2412997"/>
            <a:ext cx="4711700" cy="3886200"/>
          </a:xfrm>
          <a:prstGeom prst="rect">
            <a:avLst/>
          </a:prstGeom>
        </p:spPr>
      </p:pic>
      <p:sp>
        <p:nvSpPr>
          <p:cNvPr id="6" name="TextBox 5">
            <a:extLst>
              <a:ext uri="{FF2B5EF4-FFF2-40B4-BE49-F238E27FC236}">
                <a16:creationId xmlns:a16="http://schemas.microsoft.com/office/drawing/2014/main" id="{1F05912F-AE09-AC4C-958A-1239BD5C5502}"/>
              </a:ext>
            </a:extLst>
          </p:cNvPr>
          <p:cNvSpPr txBox="1"/>
          <p:nvPr/>
        </p:nvSpPr>
        <p:spPr>
          <a:xfrm>
            <a:off x="711199" y="1168402"/>
            <a:ext cx="10498667" cy="107721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hlinkClick r:id="rId5"/>
              </a:rPr>
              <a:t>alignSelf</a:t>
            </a:r>
            <a:r>
              <a:rPr lang="en-US" sz="1800" dirty="0"/>
              <a:t> has the same options and effect as </a:t>
            </a:r>
            <a:r>
              <a:rPr lang="en-US" sz="1800" b="1" i="1" dirty="0" err="1"/>
              <a:t>alignItems</a:t>
            </a:r>
            <a:r>
              <a:rPr lang="en-US" sz="1800" dirty="0"/>
              <a:t> but instead of affecting the children within a container, you can apply this property to a single child to change its alignment within its parent. </a:t>
            </a:r>
          </a:p>
          <a:p>
            <a:pPr marL="285750" indent="-285750">
              <a:spcBef>
                <a:spcPts val="600"/>
              </a:spcBef>
              <a:spcAft>
                <a:spcPts val="600"/>
              </a:spcAft>
              <a:buFont typeface="Arial" panose="020B0604020202020204" pitchFamily="34" charset="0"/>
              <a:buChar char="•"/>
            </a:pPr>
            <a:r>
              <a:rPr lang="en-US" sz="1800" b="1" dirty="0" err="1"/>
              <a:t>alignSelf</a:t>
            </a:r>
            <a:r>
              <a:rPr lang="en-US" sz="1800" dirty="0"/>
              <a:t> overrides any option set by the parent with </a:t>
            </a:r>
            <a:r>
              <a:rPr lang="en-US" sz="1800" b="1" i="1" dirty="0" err="1"/>
              <a:t>alignItems</a:t>
            </a:r>
            <a:r>
              <a:rPr lang="en-US" sz="1800" dirty="0"/>
              <a:t>.</a:t>
            </a:r>
            <a:endParaRPr lang="en-VN" sz="1800" dirty="0"/>
          </a:p>
        </p:txBody>
      </p:sp>
    </p:spTree>
    <p:extLst>
      <p:ext uri="{BB962C8B-B14F-4D97-AF65-F5344CB8AC3E}">
        <p14:creationId xmlns:p14="http://schemas.microsoft.com/office/powerpoint/2010/main" val="46034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B48F6-D327-AD4E-887B-E61221B0920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a:t>
            </a:fld>
            <a:endParaRPr lang="ja-JP" altLang="en-US"/>
          </a:p>
        </p:txBody>
      </p:sp>
      <p:sp>
        <p:nvSpPr>
          <p:cNvPr id="8" name="TextBox 7">
            <a:extLst>
              <a:ext uri="{FF2B5EF4-FFF2-40B4-BE49-F238E27FC236}">
                <a16:creationId xmlns:a16="http://schemas.microsoft.com/office/drawing/2014/main" id="{7B0F3713-984F-3340-A125-98F14B490B4A}"/>
              </a:ext>
            </a:extLst>
          </p:cNvPr>
          <p:cNvSpPr txBox="1"/>
          <p:nvPr/>
        </p:nvSpPr>
        <p:spPr>
          <a:xfrm>
            <a:off x="430306" y="1474619"/>
            <a:ext cx="4643718" cy="3908762"/>
          </a:xfrm>
          <a:prstGeom prst="rect">
            <a:avLst/>
          </a:prstGeom>
          <a:noFill/>
        </p:spPr>
        <p:txBody>
          <a:bodyPr wrap="square" rtlCol="0">
            <a:spAutoFit/>
          </a:bodyPr>
          <a:lstStyle/>
          <a:p>
            <a:pPr fontAlgn="base"/>
            <a:r>
              <a:rPr lang="en-US" sz="2400" b="1" dirty="0"/>
              <a:t>Written in JavaScript—rendered with native code</a:t>
            </a:r>
          </a:p>
          <a:p>
            <a:pPr fontAlgn="base"/>
            <a:r>
              <a:rPr lang="en-US" sz="1800" dirty="0"/>
              <a:t>React primitives render to native platform UI, meaning your app uses the same native platform APIs other apps do.</a:t>
            </a:r>
          </a:p>
          <a:p>
            <a:pPr fontAlgn="base"/>
            <a:endParaRPr lang="en-US" sz="1800" dirty="0"/>
          </a:p>
          <a:p>
            <a:pPr fontAlgn="base"/>
            <a:r>
              <a:rPr lang="en-US" sz="2400" b="1" dirty="0"/>
              <a:t>Many platforms</a:t>
            </a:r>
            <a:r>
              <a:rPr lang="en-US" dirty="0"/>
              <a:t>, </a:t>
            </a:r>
            <a:r>
              <a:rPr lang="en-US" sz="1800" dirty="0"/>
              <a:t>one React. Create platform-specific versions of components so a single codebase can share code across platforms. With React Native, one team can maintain two platforms and share a common technology—React.</a:t>
            </a:r>
          </a:p>
          <a:p>
            <a:endParaRPr lang="en-VN" dirty="0"/>
          </a:p>
        </p:txBody>
      </p:sp>
      <p:sp>
        <p:nvSpPr>
          <p:cNvPr id="2" name="Rectangle 1">
            <a:extLst>
              <a:ext uri="{FF2B5EF4-FFF2-40B4-BE49-F238E27FC236}">
                <a16:creationId xmlns:a16="http://schemas.microsoft.com/office/drawing/2014/main" id="{EBDEEE92-8F64-484D-AAD3-AF90982B8673}"/>
              </a:ext>
            </a:extLst>
          </p:cNvPr>
          <p:cNvSpPr/>
          <p:nvPr/>
        </p:nvSpPr>
        <p:spPr>
          <a:xfrm>
            <a:off x="5074024" y="879376"/>
            <a:ext cx="5866692" cy="5837495"/>
          </a:xfrm>
          <a:prstGeom prst="rect">
            <a:avLst/>
          </a:prstGeom>
          <a:solidFill>
            <a:schemeClr val="tx2">
              <a:lumMod val="25000"/>
            </a:schemeClr>
          </a:solidFill>
        </p:spPr>
        <p:txBody>
          <a:bodyPr wrap="square">
            <a:spAutoFit/>
          </a:bodyPr>
          <a:lstStyle/>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import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React </a:t>
            </a: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from</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8DC891"/>
                </a:solidFill>
                <a:latin typeface="Consolas" panose="020B0609020204030204" pitchFamily="49" charset="0"/>
                <a:ea typeface="Times New Roman" panose="02020603050405020304" pitchFamily="18" charset="0"/>
                <a:cs typeface="Times New Roman" panose="02020603050405020304" pitchFamily="18" charset="0"/>
              </a:rPr>
              <a:t>'react'</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import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Text</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View</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from</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8DC891"/>
                </a:solidFill>
                <a:latin typeface="Consolas" panose="020B0609020204030204" pitchFamily="49" charset="0"/>
                <a:ea typeface="Times New Roman" panose="02020603050405020304" pitchFamily="18" charset="0"/>
                <a:cs typeface="Times New Roman" panose="02020603050405020304" pitchFamily="18" charset="0"/>
              </a:rPr>
              <a:t>'react-native'</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import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Header</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from</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8DC891"/>
                </a:solidFill>
                <a:latin typeface="Consolas" panose="020B0609020204030204" pitchFamily="49" charset="0"/>
                <a:ea typeface="Times New Roman" panose="02020603050405020304" pitchFamily="18" charset="0"/>
                <a:cs typeface="Times New Roman" panose="02020603050405020304" pitchFamily="18" charset="0"/>
              </a:rPr>
              <a:t>'./Header'</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import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heading</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from</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8DC891"/>
                </a:solidFill>
                <a:latin typeface="Consolas" panose="020B0609020204030204" pitchFamily="49" charset="0"/>
                <a:ea typeface="Times New Roman" panose="02020603050405020304" pitchFamily="18" charset="0"/>
                <a:cs typeface="Times New Roman" panose="02020603050405020304" pitchFamily="18" charset="0"/>
              </a:rPr>
              <a:t>'./Typography'</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const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79B6F2"/>
                </a:solidFill>
                <a:latin typeface="Consolas" panose="020B0609020204030204" pitchFamily="49" charset="0"/>
                <a:ea typeface="Times New Roman" panose="02020603050405020304" pitchFamily="18" charset="0"/>
                <a:cs typeface="Times New Roman" panose="02020603050405020304" pitchFamily="18" charset="0"/>
              </a:rPr>
              <a:t>WelcomeScreen</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View</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Header</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title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8DC891"/>
                </a:solidFill>
                <a:latin typeface="inherit"/>
                <a:ea typeface="Times New Roman" panose="02020603050405020304" pitchFamily="18" charset="0"/>
                <a:cs typeface="Consolas" panose="020B0609020204030204" pitchFamily="49" charset="0"/>
              </a:rPr>
              <a:t>Welcome to React Native</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style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FC929E"/>
                </a:solidFill>
                <a:latin typeface="inherit"/>
                <a:ea typeface="Times New Roman" panose="02020603050405020304" pitchFamily="18" charset="0"/>
                <a:cs typeface="Consolas" panose="020B0609020204030204" pitchFamily="49" charset="0"/>
              </a:rPr>
              <a:t>heading</a:t>
            </a:r>
            <a:r>
              <a:rPr lang="en-VN" dirty="0">
                <a:solidFill>
                  <a:srgbClr val="999999"/>
                </a:solidFill>
                <a:latin typeface="inherit"/>
                <a:ea typeface="Times New Roman" panose="02020603050405020304" pitchFamily="18" charset="0"/>
                <a:cs typeface="Consolas" panose="020B0609020204030204" pitchFamily="49"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Step One</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Edit App.js to change this screen and turn it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into your app.</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style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FC929E"/>
                </a:solidFill>
                <a:latin typeface="inherit"/>
                <a:ea typeface="Times New Roman" panose="02020603050405020304" pitchFamily="18" charset="0"/>
                <a:cs typeface="Consolas" panose="020B0609020204030204" pitchFamily="49" charset="0"/>
              </a:rPr>
              <a:t>heading</a:t>
            </a:r>
            <a:r>
              <a:rPr lang="en-VN" dirty="0">
                <a:solidFill>
                  <a:srgbClr val="999999"/>
                </a:solidFill>
                <a:latin typeface="inherit"/>
                <a:ea typeface="Times New Roman" panose="02020603050405020304" pitchFamily="18" charset="0"/>
                <a:cs typeface="Consolas" panose="020B0609020204030204" pitchFamily="49"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See Your Changes</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Press Cmd + R inside the simulator to reload</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your app’s code.</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style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FC929E"/>
                </a:solidFill>
                <a:latin typeface="inherit"/>
                <a:ea typeface="Times New Roman" panose="02020603050405020304" pitchFamily="18" charset="0"/>
                <a:cs typeface="Consolas" panose="020B0609020204030204" pitchFamily="49" charset="0"/>
              </a:rPr>
              <a:t>heading</a:t>
            </a:r>
            <a:r>
              <a:rPr lang="en-VN" dirty="0">
                <a:solidFill>
                  <a:srgbClr val="999999"/>
                </a:solidFill>
                <a:latin typeface="inherit"/>
                <a:ea typeface="Times New Roman" panose="02020603050405020304" pitchFamily="18" charset="0"/>
                <a:cs typeface="Consolas" panose="020B0609020204030204" pitchFamily="49"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Debug</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Press Cmd + M or Shake your device to open the</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React Native Debug Menu.</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style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FC929E"/>
                </a:solidFill>
                <a:latin typeface="inherit"/>
                <a:ea typeface="Times New Roman" panose="02020603050405020304" pitchFamily="18" charset="0"/>
                <a:cs typeface="Consolas" panose="020B0609020204030204" pitchFamily="49" charset="0"/>
              </a:rPr>
              <a:t>heading</a:t>
            </a:r>
            <a:r>
              <a:rPr lang="en-VN" dirty="0">
                <a:solidFill>
                  <a:srgbClr val="999999"/>
                </a:solidFill>
                <a:latin typeface="inherit"/>
                <a:ea typeface="Times New Roman" panose="02020603050405020304" pitchFamily="18" charset="0"/>
                <a:cs typeface="Consolas" panose="020B0609020204030204" pitchFamily="49"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Learn</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Read the docs to discover what to do next: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View</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44640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207D1-F3A8-8A4B-BA64-E89A30345C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40</a:t>
            </a:fld>
            <a:endParaRPr lang="ja-JP" altLang="en-US"/>
          </a:p>
        </p:txBody>
      </p:sp>
      <p:sp>
        <p:nvSpPr>
          <p:cNvPr id="3" name="TextBox 2">
            <a:extLst>
              <a:ext uri="{FF2B5EF4-FFF2-40B4-BE49-F238E27FC236}">
                <a16:creationId xmlns:a16="http://schemas.microsoft.com/office/drawing/2014/main" id="{6249209D-DA00-A540-97EA-676C81126F37}"/>
              </a:ext>
            </a:extLst>
          </p:cNvPr>
          <p:cNvSpPr txBox="1"/>
          <p:nvPr/>
        </p:nvSpPr>
        <p:spPr>
          <a:xfrm>
            <a:off x="660400" y="524933"/>
            <a:ext cx="2912533" cy="369332"/>
          </a:xfrm>
          <a:prstGeom prst="rect">
            <a:avLst/>
          </a:prstGeom>
          <a:noFill/>
        </p:spPr>
        <p:txBody>
          <a:bodyPr wrap="square" rtlCol="0">
            <a:spAutoFit/>
          </a:bodyPr>
          <a:lstStyle/>
          <a:p>
            <a:r>
              <a:rPr lang="en-US" sz="1800" b="1" dirty="0"/>
              <a:t>Align Content</a:t>
            </a:r>
          </a:p>
        </p:txBody>
      </p:sp>
      <p:sp>
        <p:nvSpPr>
          <p:cNvPr id="4" name="TextBox 3">
            <a:extLst>
              <a:ext uri="{FF2B5EF4-FFF2-40B4-BE49-F238E27FC236}">
                <a16:creationId xmlns:a16="http://schemas.microsoft.com/office/drawing/2014/main" id="{0DAF95D8-D78C-3846-945C-249B2ADDB2BE}"/>
              </a:ext>
            </a:extLst>
          </p:cNvPr>
          <p:cNvSpPr txBox="1"/>
          <p:nvPr/>
        </p:nvSpPr>
        <p:spPr>
          <a:xfrm>
            <a:off x="846668" y="1388533"/>
            <a:ext cx="10507132" cy="4493538"/>
          </a:xfrm>
          <a:prstGeom prst="rect">
            <a:avLst/>
          </a:prstGeom>
          <a:noFill/>
        </p:spPr>
        <p:txBody>
          <a:bodyPr wrap="square" rtlCol="0">
            <a:spAutoFit/>
          </a:bodyPr>
          <a:lstStyle/>
          <a:p>
            <a:pPr fontAlgn="base">
              <a:spcBef>
                <a:spcPts val="600"/>
              </a:spcBef>
              <a:spcAft>
                <a:spcPts val="600"/>
              </a:spcAft>
            </a:pPr>
            <a:r>
              <a:rPr lang="en-US" sz="1800" dirty="0">
                <a:hlinkClick r:id="rId3"/>
              </a:rPr>
              <a:t>alignContent</a:t>
            </a:r>
            <a:r>
              <a:rPr lang="en-US" sz="1800" dirty="0"/>
              <a:t> defines the distribution of lines along the cross-axis. This only has effect when items are wrapped to multiple lines using </a:t>
            </a:r>
            <a:r>
              <a:rPr lang="en-US" sz="1800" dirty="0" err="1"/>
              <a:t>flexWrap</a:t>
            </a:r>
            <a:r>
              <a:rPr lang="en-US" sz="1800" dirty="0"/>
              <a:t>.</a:t>
            </a:r>
          </a:p>
          <a:p>
            <a:pPr marL="285750" indent="-285750" fontAlgn="base">
              <a:spcBef>
                <a:spcPts val="600"/>
              </a:spcBef>
              <a:spcAft>
                <a:spcPts val="600"/>
              </a:spcAft>
              <a:buFont typeface="Arial" panose="020B0604020202020204" pitchFamily="34" charset="0"/>
              <a:buChar char="•"/>
            </a:pPr>
            <a:r>
              <a:rPr lang="en-US" sz="1800" b="1" dirty="0"/>
              <a:t>flex-start</a:t>
            </a:r>
            <a:r>
              <a:rPr lang="en-US" sz="1800" dirty="0"/>
              <a:t> (</a:t>
            </a:r>
            <a:r>
              <a:rPr lang="en-US" sz="1800" b="1" dirty="0"/>
              <a:t>default value</a:t>
            </a:r>
            <a:r>
              <a:rPr lang="en-US" sz="1800" dirty="0"/>
              <a:t>) Align wrapped lines to the start of the container's cross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wrapped lines to the end of the container's cross axis.</a:t>
            </a:r>
          </a:p>
          <a:p>
            <a:pPr marL="285750" indent="-285750" fontAlgn="base">
              <a:spcBef>
                <a:spcPts val="600"/>
              </a:spcBef>
              <a:spcAft>
                <a:spcPts val="600"/>
              </a:spcAft>
              <a:buFont typeface="Arial" panose="020B0604020202020204" pitchFamily="34" charset="0"/>
              <a:buChar char="•"/>
            </a:pPr>
            <a:r>
              <a:rPr lang="en-US" sz="1800" b="1" dirty="0"/>
              <a:t>stretch</a:t>
            </a:r>
            <a:r>
              <a:rPr lang="en-US" sz="1800" dirty="0"/>
              <a:t> wrapped lines to match the height of the container's cross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wrapped lines in the center of the container's cross axis.</a:t>
            </a:r>
          </a:p>
          <a:p>
            <a:pPr marL="285750" indent="-285750" fontAlgn="base">
              <a:spcBef>
                <a:spcPts val="600"/>
              </a:spcBef>
              <a:spcAft>
                <a:spcPts val="600"/>
              </a:spcAft>
              <a:buFont typeface="Arial" panose="020B0604020202020204" pitchFamily="34" charset="0"/>
              <a:buChar char="•"/>
            </a:pPr>
            <a:r>
              <a:rPr lang="en-US" sz="1800" b="1" dirty="0"/>
              <a:t>space-between</a:t>
            </a:r>
            <a:r>
              <a:rPr lang="en-US" sz="1800" dirty="0"/>
              <a:t> Evenly space wrapped lines across the container's main axis, distributing remaining space between the lines.</a:t>
            </a:r>
          </a:p>
          <a:p>
            <a:pPr marL="285750" indent="-285750" fontAlgn="base">
              <a:spcBef>
                <a:spcPts val="600"/>
              </a:spcBef>
              <a:spcAft>
                <a:spcPts val="600"/>
              </a:spcAft>
              <a:buFont typeface="Arial" panose="020B0604020202020204" pitchFamily="34" charset="0"/>
              <a:buChar char="•"/>
            </a:pPr>
            <a:r>
              <a:rPr lang="en-US" sz="1800" b="1" dirty="0"/>
              <a:t>space-around</a:t>
            </a:r>
            <a:r>
              <a:rPr lang="en-US" sz="1800" dirty="0"/>
              <a:t> Evenly space wrapped lines across the container's main axis, distributing remaining space around the lines. Compared to space between using space around will result in space being distributed to the </a:t>
            </a:r>
            <a:r>
              <a:rPr lang="en-US" sz="1800" dirty="0" err="1"/>
              <a:t>begining</a:t>
            </a:r>
            <a:r>
              <a:rPr lang="en-US" sz="1800" dirty="0"/>
              <a:t> of the first lines and end of the last line.</a:t>
            </a:r>
          </a:p>
          <a:p>
            <a:pPr>
              <a:spcBef>
                <a:spcPts val="600"/>
              </a:spcBef>
              <a:spcAft>
                <a:spcPts val="600"/>
              </a:spcAft>
            </a:pPr>
            <a:endParaRPr lang="en-VN" sz="1800" dirty="0"/>
          </a:p>
        </p:txBody>
      </p:sp>
    </p:spTree>
    <p:extLst>
      <p:ext uri="{BB962C8B-B14F-4D97-AF65-F5344CB8AC3E}">
        <p14:creationId xmlns:p14="http://schemas.microsoft.com/office/powerpoint/2010/main" val="2564869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36F44C-3385-394F-B703-A9FF055041B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41</a:t>
            </a:fld>
            <a:endParaRPr lang="ja-JP" altLang="en-US"/>
          </a:p>
        </p:txBody>
      </p:sp>
      <p:pic>
        <p:nvPicPr>
          <p:cNvPr id="3" name="Picture 2">
            <a:extLst>
              <a:ext uri="{FF2B5EF4-FFF2-40B4-BE49-F238E27FC236}">
                <a16:creationId xmlns:a16="http://schemas.microsoft.com/office/drawing/2014/main" id="{5319EF65-31E6-F748-9346-C18007D4C4E8}"/>
              </a:ext>
            </a:extLst>
          </p:cNvPr>
          <p:cNvPicPr>
            <a:picLocks noChangeAspect="1"/>
          </p:cNvPicPr>
          <p:nvPr/>
        </p:nvPicPr>
        <p:blipFill>
          <a:blip r:embed="rId3"/>
          <a:stretch>
            <a:fillRect/>
          </a:stretch>
        </p:blipFill>
        <p:spPr>
          <a:xfrm>
            <a:off x="63954" y="1669885"/>
            <a:ext cx="1983316" cy="3518230"/>
          </a:xfrm>
          <a:prstGeom prst="rect">
            <a:avLst/>
          </a:prstGeom>
        </p:spPr>
      </p:pic>
      <p:pic>
        <p:nvPicPr>
          <p:cNvPr id="4" name="Picture 3">
            <a:extLst>
              <a:ext uri="{FF2B5EF4-FFF2-40B4-BE49-F238E27FC236}">
                <a16:creationId xmlns:a16="http://schemas.microsoft.com/office/drawing/2014/main" id="{531CAAF2-EBD8-3A48-AA73-1534E4A3D672}"/>
              </a:ext>
            </a:extLst>
          </p:cNvPr>
          <p:cNvPicPr>
            <a:picLocks noChangeAspect="1"/>
          </p:cNvPicPr>
          <p:nvPr/>
        </p:nvPicPr>
        <p:blipFill>
          <a:blip r:embed="rId4"/>
          <a:stretch>
            <a:fillRect/>
          </a:stretch>
        </p:blipFill>
        <p:spPr>
          <a:xfrm>
            <a:off x="2047270" y="1669885"/>
            <a:ext cx="2000562" cy="3518230"/>
          </a:xfrm>
          <a:prstGeom prst="rect">
            <a:avLst/>
          </a:prstGeom>
        </p:spPr>
      </p:pic>
      <p:pic>
        <p:nvPicPr>
          <p:cNvPr id="5" name="Picture 4">
            <a:extLst>
              <a:ext uri="{FF2B5EF4-FFF2-40B4-BE49-F238E27FC236}">
                <a16:creationId xmlns:a16="http://schemas.microsoft.com/office/drawing/2014/main" id="{0E0C717E-3AD3-3D4D-9898-BE13923A89A8}"/>
              </a:ext>
            </a:extLst>
          </p:cNvPr>
          <p:cNvPicPr>
            <a:picLocks noChangeAspect="1"/>
          </p:cNvPicPr>
          <p:nvPr/>
        </p:nvPicPr>
        <p:blipFill>
          <a:blip r:embed="rId5"/>
          <a:stretch>
            <a:fillRect/>
          </a:stretch>
        </p:blipFill>
        <p:spPr>
          <a:xfrm>
            <a:off x="4078505" y="1669885"/>
            <a:ext cx="2000562" cy="3518230"/>
          </a:xfrm>
          <a:prstGeom prst="rect">
            <a:avLst/>
          </a:prstGeom>
        </p:spPr>
      </p:pic>
      <p:pic>
        <p:nvPicPr>
          <p:cNvPr id="6" name="Picture 5">
            <a:extLst>
              <a:ext uri="{FF2B5EF4-FFF2-40B4-BE49-F238E27FC236}">
                <a16:creationId xmlns:a16="http://schemas.microsoft.com/office/drawing/2014/main" id="{A0353926-72B9-B542-AB12-CA671D18203F}"/>
              </a:ext>
            </a:extLst>
          </p:cNvPr>
          <p:cNvPicPr>
            <a:picLocks noChangeAspect="1"/>
          </p:cNvPicPr>
          <p:nvPr/>
        </p:nvPicPr>
        <p:blipFill>
          <a:blip r:embed="rId6"/>
          <a:stretch>
            <a:fillRect/>
          </a:stretch>
        </p:blipFill>
        <p:spPr>
          <a:xfrm>
            <a:off x="6109739" y="1669885"/>
            <a:ext cx="1983315" cy="3535474"/>
          </a:xfrm>
          <a:prstGeom prst="rect">
            <a:avLst/>
          </a:prstGeom>
        </p:spPr>
      </p:pic>
      <p:pic>
        <p:nvPicPr>
          <p:cNvPr id="7" name="Picture 6">
            <a:extLst>
              <a:ext uri="{FF2B5EF4-FFF2-40B4-BE49-F238E27FC236}">
                <a16:creationId xmlns:a16="http://schemas.microsoft.com/office/drawing/2014/main" id="{1D2575A0-B5E8-1746-B952-66C80901058A}"/>
              </a:ext>
            </a:extLst>
          </p:cNvPr>
          <p:cNvPicPr>
            <a:picLocks noChangeAspect="1"/>
          </p:cNvPicPr>
          <p:nvPr/>
        </p:nvPicPr>
        <p:blipFill>
          <a:blip r:embed="rId7"/>
          <a:stretch>
            <a:fillRect/>
          </a:stretch>
        </p:blipFill>
        <p:spPr>
          <a:xfrm>
            <a:off x="8126607" y="1669884"/>
            <a:ext cx="1983314" cy="3535473"/>
          </a:xfrm>
          <a:prstGeom prst="rect">
            <a:avLst/>
          </a:prstGeom>
        </p:spPr>
      </p:pic>
      <p:pic>
        <p:nvPicPr>
          <p:cNvPr id="8" name="Picture 7">
            <a:extLst>
              <a:ext uri="{FF2B5EF4-FFF2-40B4-BE49-F238E27FC236}">
                <a16:creationId xmlns:a16="http://schemas.microsoft.com/office/drawing/2014/main" id="{D3E1C8C9-CA9F-8745-AD75-F141A925C380}"/>
              </a:ext>
            </a:extLst>
          </p:cNvPr>
          <p:cNvPicPr>
            <a:picLocks noChangeAspect="1"/>
          </p:cNvPicPr>
          <p:nvPr/>
        </p:nvPicPr>
        <p:blipFill>
          <a:blip r:embed="rId8"/>
          <a:stretch>
            <a:fillRect/>
          </a:stretch>
        </p:blipFill>
        <p:spPr>
          <a:xfrm>
            <a:off x="10146784" y="1669885"/>
            <a:ext cx="1983316" cy="3518230"/>
          </a:xfrm>
          <a:prstGeom prst="rect">
            <a:avLst/>
          </a:prstGeom>
        </p:spPr>
      </p:pic>
    </p:spTree>
    <p:extLst>
      <p:ext uri="{BB962C8B-B14F-4D97-AF65-F5344CB8AC3E}">
        <p14:creationId xmlns:p14="http://schemas.microsoft.com/office/powerpoint/2010/main" val="2441163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B12EE-DEB3-1448-9620-95528C0BBA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42</a:t>
            </a:fld>
            <a:endParaRPr lang="ja-JP" altLang="en-US"/>
          </a:p>
        </p:txBody>
      </p:sp>
      <p:sp>
        <p:nvSpPr>
          <p:cNvPr id="3" name="TextBox 2">
            <a:extLst>
              <a:ext uri="{FF2B5EF4-FFF2-40B4-BE49-F238E27FC236}">
                <a16:creationId xmlns:a16="http://schemas.microsoft.com/office/drawing/2014/main" id="{C50894A9-1156-4B41-BD58-ED8072E8C65C}"/>
              </a:ext>
            </a:extLst>
          </p:cNvPr>
          <p:cNvSpPr txBox="1"/>
          <p:nvPr/>
        </p:nvSpPr>
        <p:spPr>
          <a:xfrm>
            <a:off x="336884" y="513347"/>
            <a:ext cx="3160295" cy="400110"/>
          </a:xfrm>
          <a:prstGeom prst="rect">
            <a:avLst/>
          </a:prstGeom>
          <a:noFill/>
        </p:spPr>
        <p:txBody>
          <a:bodyPr wrap="square" rtlCol="0">
            <a:spAutoFit/>
          </a:bodyPr>
          <a:lstStyle/>
          <a:p>
            <a:r>
              <a:rPr lang="en-US" sz="2000" b="1" dirty="0"/>
              <a:t>Flex Wrap</a:t>
            </a:r>
          </a:p>
        </p:txBody>
      </p:sp>
      <p:sp>
        <p:nvSpPr>
          <p:cNvPr id="4" name="TextBox 3">
            <a:extLst>
              <a:ext uri="{FF2B5EF4-FFF2-40B4-BE49-F238E27FC236}">
                <a16:creationId xmlns:a16="http://schemas.microsoft.com/office/drawing/2014/main" id="{16AD6F3C-ED4A-CB4E-90F4-33A1AF55977D}"/>
              </a:ext>
            </a:extLst>
          </p:cNvPr>
          <p:cNvSpPr txBox="1"/>
          <p:nvPr/>
        </p:nvSpPr>
        <p:spPr>
          <a:xfrm>
            <a:off x="609601" y="1394717"/>
            <a:ext cx="4315326" cy="427809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The </a:t>
            </a:r>
            <a:r>
              <a:rPr lang="en-US" sz="1800" dirty="0">
                <a:hlinkClick r:id="rId3"/>
              </a:rPr>
              <a:t>flexWrap</a:t>
            </a:r>
            <a:r>
              <a:rPr lang="en-US" sz="1800" dirty="0"/>
              <a:t> property is set on containers and controls what happens when children overflow the size of the container along the main axis. </a:t>
            </a:r>
          </a:p>
          <a:p>
            <a:pPr marL="285750" indent="-285750" fontAlgn="base">
              <a:spcBef>
                <a:spcPts val="600"/>
              </a:spcBef>
              <a:spcAft>
                <a:spcPts val="600"/>
              </a:spcAft>
              <a:buFont typeface="Arial" panose="020B0604020202020204" pitchFamily="34" charset="0"/>
              <a:buChar char="•"/>
            </a:pPr>
            <a:r>
              <a:rPr lang="en-US" sz="1800" dirty="0"/>
              <a:t>By default children are forced into a single line (which can shrink elements). If wrapping is allowed items are wrapped into multiple lines along the main axis if needed.</a:t>
            </a:r>
          </a:p>
          <a:p>
            <a:pPr marL="285750" indent="-285750" fontAlgn="base">
              <a:spcBef>
                <a:spcPts val="600"/>
              </a:spcBef>
              <a:spcAft>
                <a:spcPts val="600"/>
              </a:spcAft>
              <a:buFont typeface="Arial" panose="020B0604020202020204" pitchFamily="34" charset="0"/>
              <a:buChar char="•"/>
            </a:pPr>
            <a:r>
              <a:rPr lang="en-US" sz="1800" dirty="0"/>
              <a:t>When wrapping lines </a:t>
            </a:r>
            <a:r>
              <a:rPr lang="en-US" sz="1800" dirty="0" err="1"/>
              <a:t>alignContent</a:t>
            </a:r>
            <a:r>
              <a:rPr lang="en-US" sz="1800" dirty="0"/>
              <a:t> can be used to specify how the lines are placed in the container. learn more </a:t>
            </a:r>
            <a:r>
              <a:rPr lang="en-US" sz="1800" dirty="0">
                <a:hlinkClick r:id="rId4"/>
              </a:rPr>
              <a:t>here</a:t>
            </a:r>
            <a:endParaRPr lang="en-US" sz="1800" dirty="0"/>
          </a:p>
        </p:txBody>
      </p:sp>
      <p:pic>
        <p:nvPicPr>
          <p:cNvPr id="5" name="Picture 4">
            <a:extLst>
              <a:ext uri="{FF2B5EF4-FFF2-40B4-BE49-F238E27FC236}">
                <a16:creationId xmlns:a16="http://schemas.microsoft.com/office/drawing/2014/main" id="{C06E4114-CEF3-3040-B1C9-6A688BC1882A}"/>
              </a:ext>
            </a:extLst>
          </p:cNvPr>
          <p:cNvPicPr>
            <a:picLocks noChangeAspect="1"/>
          </p:cNvPicPr>
          <p:nvPr/>
        </p:nvPicPr>
        <p:blipFill>
          <a:blip r:embed="rId5"/>
          <a:stretch>
            <a:fillRect/>
          </a:stretch>
        </p:blipFill>
        <p:spPr>
          <a:xfrm>
            <a:off x="5293894" y="1115081"/>
            <a:ext cx="5903495" cy="4837365"/>
          </a:xfrm>
          <a:prstGeom prst="rect">
            <a:avLst/>
          </a:prstGeom>
        </p:spPr>
      </p:pic>
    </p:spTree>
    <p:extLst>
      <p:ext uri="{BB962C8B-B14F-4D97-AF65-F5344CB8AC3E}">
        <p14:creationId xmlns:p14="http://schemas.microsoft.com/office/powerpoint/2010/main" val="991280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43</a:t>
            </a:fld>
            <a:endParaRPr lang="ja-JP" altLang="en-US"/>
          </a:p>
        </p:txBody>
      </p:sp>
      <p:sp>
        <p:nvSpPr>
          <p:cNvPr id="3" name="TextBox 2">
            <a:extLst>
              <a:ext uri="{FF2B5EF4-FFF2-40B4-BE49-F238E27FC236}">
                <a16:creationId xmlns:a16="http://schemas.microsoft.com/office/drawing/2014/main" id="{CB36E0B5-BCE0-B042-B0AE-A4C7D3BA94FA}"/>
              </a:ext>
            </a:extLst>
          </p:cNvPr>
          <p:cNvSpPr txBox="1"/>
          <p:nvPr/>
        </p:nvSpPr>
        <p:spPr>
          <a:xfrm>
            <a:off x="481263" y="385011"/>
            <a:ext cx="3834063" cy="400110"/>
          </a:xfrm>
          <a:prstGeom prst="rect">
            <a:avLst/>
          </a:prstGeom>
          <a:noFill/>
        </p:spPr>
        <p:txBody>
          <a:bodyPr wrap="square" rtlCol="0">
            <a:spAutoFit/>
          </a:bodyPr>
          <a:lstStyle/>
          <a:p>
            <a:r>
              <a:rPr lang="en-US" sz="2000" b="1" dirty="0"/>
              <a:t>Flex Basis, Grow, and Shrink</a:t>
            </a:r>
          </a:p>
        </p:txBody>
      </p:sp>
      <p:sp>
        <p:nvSpPr>
          <p:cNvPr id="4" name="TextBox 3">
            <a:extLst>
              <a:ext uri="{FF2B5EF4-FFF2-40B4-BE49-F238E27FC236}">
                <a16:creationId xmlns:a16="http://schemas.microsoft.com/office/drawing/2014/main" id="{F58D113E-87B0-9845-9E70-58A858FFA247}"/>
              </a:ext>
            </a:extLst>
          </p:cNvPr>
          <p:cNvSpPr txBox="1"/>
          <p:nvPr/>
        </p:nvSpPr>
        <p:spPr>
          <a:xfrm>
            <a:off x="721895" y="1010653"/>
            <a:ext cx="10154652" cy="5847755"/>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hlinkClick r:id="rId3"/>
              </a:rPr>
              <a:t>flexGrow</a:t>
            </a:r>
            <a:r>
              <a:rPr lang="en-US" sz="1800" dirty="0"/>
              <a:t> describes how any space within a container should be distributed among its children along the main axis. After laying out its children, a container will distribute any remaining space according to the flex grow values specified by its children.</a:t>
            </a:r>
          </a:p>
          <a:p>
            <a:pPr marL="285750" indent="-285750" fontAlgn="base">
              <a:spcBef>
                <a:spcPts val="600"/>
              </a:spcBef>
              <a:spcAft>
                <a:spcPts val="600"/>
              </a:spcAft>
              <a:buFont typeface="Arial" panose="020B0604020202020204" pitchFamily="34" charset="0"/>
              <a:buChar char="•"/>
            </a:pPr>
            <a:r>
              <a:rPr lang="en-US" sz="1800" dirty="0" err="1"/>
              <a:t>flexGrow</a:t>
            </a:r>
            <a:r>
              <a:rPr lang="en-US" sz="1800" dirty="0"/>
              <a:t> accepts any floating point value &gt;= 0, with 0 being the default value. A container will distribute any remaining space among its children weighted by the child’s flex grow value.</a:t>
            </a:r>
          </a:p>
          <a:p>
            <a:pPr marL="285750" indent="-285750" fontAlgn="base">
              <a:spcBef>
                <a:spcPts val="600"/>
              </a:spcBef>
              <a:spcAft>
                <a:spcPts val="600"/>
              </a:spcAft>
              <a:buFont typeface="Arial" panose="020B0604020202020204" pitchFamily="34" charset="0"/>
              <a:buChar char="•"/>
            </a:pPr>
            <a:r>
              <a:rPr lang="en-US" sz="1800" dirty="0">
                <a:hlinkClick r:id="rId4"/>
              </a:rPr>
              <a:t>flexShrink</a:t>
            </a:r>
            <a:r>
              <a:rPr lang="en-US" sz="1800" dirty="0"/>
              <a:t> describes how to shrink children along the main axis in the case that the total size of the children overflow the size of the container on the main axis. Flex shrink is very similar to flex grow and can be thought of in the same way if any overflowing size is considered to be negative remaining space. These two properties also work well together by allowing children to grow and shrink as needed.</a:t>
            </a:r>
          </a:p>
          <a:p>
            <a:pPr marL="285750" lvl="3" indent="-285750" fontAlgn="base">
              <a:spcBef>
                <a:spcPts val="600"/>
              </a:spcBef>
              <a:spcAft>
                <a:spcPts val="600"/>
              </a:spcAft>
              <a:buFont typeface="Arial" panose="020B0604020202020204" pitchFamily="34" charset="0"/>
              <a:buChar char="•"/>
            </a:pPr>
            <a:r>
              <a:rPr lang="en-US" sz="1800" dirty="0"/>
              <a:t>Flex shrink accepts any floating point value &gt;= 0, with 1 being the default value. A container will shrink its children weighted by the child’s flex shrink value.</a:t>
            </a:r>
          </a:p>
          <a:p>
            <a:pPr marL="285750" indent="-285750" fontAlgn="base">
              <a:spcBef>
                <a:spcPts val="600"/>
              </a:spcBef>
              <a:spcAft>
                <a:spcPts val="600"/>
              </a:spcAft>
              <a:buFont typeface="Arial" panose="020B0604020202020204" pitchFamily="34" charset="0"/>
              <a:buChar char="•"/>
            </a:pPr>
            <a:r>
              <a:rPr lang="en-US" sz="1800" dirty="0">
                <a:hlinkClick r:id="rId5"/>
              </a:rPr>
              <a:t>flexBasis</a:t>
            </a:r>
            <a:r>
              <a:rPr lang="en-US" sz="1800" dirty="0"/>
              <a:t> is an axis-independent way of providing the default size of an item along the main axis. Setting the flex basis of a child is similar to setting the width of that child if its parent is a container with </a:t>
            </a:r>
            <a:r>
              <a:rPr lang="en-US" sz="1800" dirty="0" err="1"/>
              <a:t>flexDirection</a:t>
            </a:r>
            <a:r>
              <a:rPr lang="en-US" sz="1800" dirty="0"/>
              <a:t>: row or setting the height of a child if its parent is a container with </a:t>
            </a:r>
            <a:r>
              <a:rPr lang="en-US" sz="1800" dirty="0" err="1"/>
              <a:t>flexDirection</a:t>
            </a:r>
            <a:r>
              <a:rPr lang="en-US" sz="1800" dirty="0"/>
              <a:t>: column. The flex basis of an item is the default size of that item, the size of the item before any flex grow and flex shrink calculations are performed.</a:t>
            </a:r>
          </a:p>
          <a:p>
            <a:pPr marL="285750" indent="-285750">
              <a:spcBef>
                <a:spcPts val="600"/>
              </a:spcBef>
              <a:spcAft>
                <a:spcPts val="600"/>
              </a:spcAft>
              <a:buFont typeface="Arial" panose="020B0604020202020204" pitchFamily="34" charset="0"/>
              <a:buChar char="•"/>
            </a:pPr>
            <a:endParaRPr lang="en-VN" sz="1800" dirty="0"/>
          </a:p>
        </p:txBody>
      </p:sp>
    </p:spTree>
    <p:extLst>
      <p:ext uri="{BB962C8B-B14F-4D97-AF65-F5344CB8AC3E}">
        <p14:creationId xmlns:p14="http://schemas.microsoft.com/office/powerpoint/2010/main" val="263840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985EC-35B4-844E-9660-E5B025EBC05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44</a:t>
            </a:fld>
            <a:endParaRPr lang="ja-JP" altLang="en-US"/>
          </a:p>
        </p:txBody>
      </p:sp>
      <p:sp>
        <p:nvSpPr>
          <p:cNvPr id="3" name="TextBox 2">
            <a:extLst>
              <a:ext uri="{FF2B5EF4-FFF2-40B4-BE49-F238E27FC236}">
                <a16:creationId xmlns:a16="http://schemas.microsoft.com/office/drawing/2014/main" id="{B014225D-497C-2C41-95EF-A8CF1D6400FE}"/>
              </a:ext>
            </a:extLst>
          </p:cNvPr>
          <p:cNvSpPr txBox="1"/>
          <p:nvPr/>
        </p:nvSpPr>
        <p:spPr>
          <a:xfrm>
            <a:off x="529390" y="449179"/>
            <a:ext cx="3192379" cy="400110"/>
          </a:xfrm>
          <a:prstGeom prst="rect">
            <a:avLst/>
          </a:prstGeom>
          <a:noFill/>
        </p:spPr>
        <p:txBody>
          <a:bodyPr wrap="square" rtlCol="0">
            <a:spAutoFit/>
          </a:bodyPr>
          <a:lstStyle/>
          <a:p>
            <a:r>
              <a:rPr lang="en-US" sz="2000" b="1" dirty="0"/>
              <a:t>Width and Height</a:t>
            </a:r>
          </a:p>
        </p:txBody>
      </p:sp>
      <p:sp>
        <p:nvSpPr>
          <p:cNvPr id="4" name="TextBox 3">
            <a:extLst>
              <a:ext uri="{FF2B5EF4-FFF2-40B4-BE49-F238E27FC236}">
                <a16:creationId xmlns:a16="http://schemas.microsoft.com/office/drawing/2014/main" id="{3C414B39-48EC-4941-899E-6003F263191F}"/>
              </a:ext>
            </a:extLst>
          </p:cNvPr>
          <p:cNvSpPr txBox="1"/>
          <p:nvPr/>
        </p:nvSpPr>
        <p:spPr>
          <a:xfrm>
            <a:off x="850232" y="1540042"/>
            <a:ext cx="10419347" cy="2923877"/>
          </a:xfrm>
          <a:prstGeom prst="rect">
            <a:avLst/>
          </a:prstGeom>
          <a:noFill/>
        </p:spPr>
        <p:txBody>
          <a:bodyPr wrap="square" rtlCol="0">
            <a:spAutoFit/>
          </a:bodyPr>
          <a:lstStyle/>
          <a:p>
            <a:pPr fontAlgn="base">
              <a:spcBef>
                <a:spcPts val="600"/>
              </a:spcBef>
              <a:spcAft>
                <a:spcPts val="600"/>
              </a:spcAft>
            </a:pPr>
            <a:r>
              <a:rPr lang="en-US" sz="1800" dirty="0"/>
              <a:t>The </a:t>
            </a:r>
            <a:r>
              <a:rPr lang="en-US" sz="1800" b="1" dirty="0"/>
              <a:t>width</a:t>
            </a:r>
            <a:r>
              <a:rPr lang="en-US" sz="1800" dirty="0"/>
              <a:t> property in Yoga specifies the width of the element's content area. Similarly </a:t>
            </a:r>
            <a:r>
              <a:rPr lang="en-US" sz="1800" b="1" dirty="0"/>
              <a:t>height</a:t>
            </a:r>
            <a:r>
              <a:rPr lang="en-US" sz="1800" dirty="0"/>
              <a:t> property specifies the height of the element's content area.</a:t>
            </a:r>
          </a:p>
          <a:p>
            <a:pPr fontAlgn="base">
              <a:spcBef>
                <a:spcPts val="600"/>
              </a:spcBef>
              <a:spcAft>
                <a:spcPts val="600"/>
              </a:spcAft>
            </a:pPr>
            <a:r>
              <a:rPr lang="en-US" sz="1800" dirty="0"/>
              <a:t>Both width and height can take following values:</a:t>
            </a:r>
          </a:p>
          <a:p>
            <a:pPr marL="285750" indent="-285750" fontAlgn="base">
              <a:spcBef>
                <a:spcPts val="600"/>
              </a:spcBef>
              <a:spcAft>
                <a:spcPts val="600"/>
              </a:spcAft>
              <a:buFont typeface="Arial" panose="020B0604020202020204" pitchFamily="34" charset="0"/>
              <a:buChar char="•"/>
            </a:pPr>
            <a:r>
              <a:rPr lang="en-US" sz="1800" b="1" dirty="0"/>
              <a:t>auto</a:t>
            </a:r>
            <a:r>
              <a:rPr lang="en-US" sz="1800" dirty="0"/>
              <a:t> Is the </a:t>
            </a:r>
            <a:r>
              <a:rPr lang="en-US" sz="1800" b="1" dirty="0"/>
              <a:t>default Value</a:t>
            </a:r>
            <a:r>
              <a:rPr lang="en-US" sz="1800" dirty="0"/>
              <a:t>, React Native calculates the width/height for the element based on its content, whether that is other children, text, or an image.</a:t>
            </a:r>
          </a:p>
          <a:p>
            <a:pPr marL="285750" indent="-285750" fontAlgn="base">
              <a:spcBef>
                <a:spcPts val="600"/>
              </a:spcBef>
              <a:spcAft>
                <a:spcPts val="600"/>
              </a:spcAft>
              <a:buFont typeface="Arial" panose="020B0604020202020204" pitchFamily="34" charset="0"/>
              <a:buChar char="•"/>
            </a:pPr>
            <a:r>
              <a:rPr lang="en-US" sz="1800" b="1" dirty="0"/>
              <a:t>pixels</a:t>
            </a:r>
            <a:r>
              <a:rPr lang="en-US" sz="1800" dirty="0"/>
              <a:t> Defines the width/height in absolute pixels. Depending on other styles set on the component, this may or may not be the final dimension of the node.</a:t>
            </a:r>
          </a:p>
          <a:p>
            <a:pPr marL="285750" indent="-285750" fontAlgn="base">
              <a:spcBef>
                <a:spcPts val="600"/>
              </a:spcBef>
              <a:spcAft>
                <a:spcPts val="600"/>
              </a:spcAft>
              <a:buFont typeface="Arial" panose="020B0604020202020204" pitchFamily="34" charset="0"/>
              <a:buChar char="•"/>
            </a:pPr>
            <a:r>
              <a:rPr lang="en-US" sz="1800" b="1" dirty="0"/>
              <a:t>percentage</a:t>
            </a:r>
            <a:r>
              <a:rPr lang="en-US" sz="1800" dirty="0"/>
              <a:t> Defines the width or height in percentage of its parent's width or height respectively.</a:t>
            </a:r>
          </a:p>
        </p:txBody>
      </p:sp>
    </p:spTree>
    <p:extLst>
      <p:ext uri="{BB962C8B-B14F-4D97-AF65-F5344CB8AC3E}">
        <p14:creationId xmlns:p14="http://schemas.microsoft.com/office/powerpoint/2010/main" val="2149012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7D349-301C-0D48-8EFE-B4D8EC72185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45</a:t>
            </a:fld>
            <a:endParaRPr lang="ja-JP" altLang="en-US"/>
          </a:p>
        </p:txBody>
      </p:sp>
      <p:sp>
        <p:nvSpPr>
          <p:cNvPr id="3" name="TextBox 2">
            <a:extLst>
              <a:ext uri="{FF2B5EF4-FFF2-40B4-BE49-F238E27FC236}">
                <a16:creationId xmlns:a16="http://schemas.microsoft.com/office/drawing/2014/main" id="{A054616D-D938-4846-8723-7C08267813E6}"/>
              </a:ext>
            </a:extLst>
          </p:cNvPr>
          <p:cNvSpPr txBox="1"/>
          <p:nvPr/>
        </p:nvSpPr>
        <p:spPr>
          <a:xfrm>
            <a:off x="401052" y="497305"/>
            <a:ext cx="3545306" cy="400110"/>
          </a:xfrm>
          <a:prstGeom prst="rect">
            <a:avLst/>
          </a:prstGeom>
          <a:noFill/>
        </p:spPr>
        <p:txBody>
          <a:bodyPr wrap="square" rtlCol="0">
            <a:spAutoFit/>
          </a:bodyPr>
          <a:lstStyle/>
          <a:p>
            <a:r>
              <a:rPr lang="en-US" sz="2000" b="1" dirty="0"/>
              <a:t>Absolute &amp; Relative Layout</a:t>
            </a:r>
          </a:p>
        </p:txBody>
      </p:sp>
      <p:sp>
        <p:nvSpPr>
          <p:cNvPr id="4" name="TextBox 3">
            <a:extLst>
              <a:ext uri="{FF2B5EF4-FFF2-40B4-BE49-F238E27FC236}">
                <a16:creationId xmlns:a16="http://schemas.microsoft.com/office/drawing/2014/main" id="{32BAB4C8-115E-2D4E-982C-6240B63EBB08}"/>
              </a:ext>
            </a:extLst>
          </p:cNvPr>
          <p:cNvSpPr txBox="1"/>
          <p:nvPr/>
        </p:nvSpPr>
        <p:spPr>
          <a:xfrm>
            <a:off x="401051" y="1203158"/>
            <a:ext cx="5181601" cy="4555093"/>
          </a:xfrm>
          <a:prstGeom prst="rect">
            <a:avLst/>
          </a:prstGeom>
          <a:noFill/>
        </p:spPr>
        <p:txBody>
          <a:bodyPr wrap="square" rtlCol="0">
            <a:spAutoFit/>
          </a:bodyPr>
          <a:lstStyle/>
          <a:p>
            <a:pPr fontAlgn="base">
              <a:spcBef>
                <a:spcPts val="600"/>
              </a:spcBef>
              <a:spcAft>
                <a:spcPts val="600"/>
              </a:spcAft>
            </a:pPr>
            <a:r>
              <a:rPr lang="en-US" sz="1800" dirty="0"/>
              <a:t>The </a:t>
            </a:r>
            <a:r>
              <a:rPr lang="en-US" sz="1800" b="1" dirty="0"/>
              <a:t>position</a:t>
            </a:r>
            <a:r>
              <a:rPr lang="en-US" sz="1800" dirty="0"/>
              <a:t> type of an element defines how it is positioned within its parent.</a:t>
            </a:r>
          </a:p>
          <a:p>
            <a:pPr marL="285750" indent="-285750" fontAlgn="base">
              <a:spcBef>
                <a:spcPts val="600"/>
              </a:spcBef>
              <a:spcAft>
                <a:spcPts val="600"/>
              </a:spcAft>
              <a:buFont typeface="Arial" panose="020B0604020202020204" pitchFamily="34" charset="0"/>
              <a:buChar char="•"/>
            </a:pPr>
            <a:r>
              <a:rPr lang="en-US" sz="1800" b="1" dirty="0"/>
              <a:t>relative</a:t>
            </a:r>
            <a:r>
              <a:rPr lang="en-US" sz="1800" dirty="0"/>
              <a:t> (</a:t>
            </a:r>
            <a:r>
              <a:rPr lang="en-US" sz="1800" b="1" dirty="0"/>
              <a:t>default value</a:t>
            </a:r>
            <a:r>
              <a:rPr lang="en-US" sz="1800" dirty="0"/>
              <a:t>) By default an element is positioned relatively. This means an element is positioned according to the normal flow of the layout, and then offset relative to that position based on the values of top, right, bottom, and left. The offset does not affect the position of any sibling or parent elements.</a:t>
            </a:r>
          </a:p>
          <a:p>
            <a:pPr marL="285750" indent="-285750" fontAlgn="base">
              <a:spcBef>
                <a:spcPts val="600"/>
              </a:spcBef>
              <a:spcAft>
                <a:spcPts val="600"/>
              </a:spcAft>
              <a:buFont typeface="Arial" panose="020B0604020202020204" pitchFamily="34" charset="0"/>
              <a:buChar char="•"/>
            </a:pPr>
            <a:r>
              <a:rPr lang="en-US" sz="1800" b="1" dirty="0"/>
              <a:t>absolute</a:t>
            </a:r>
            <a:r>
              <a:rPr lang="en-US" sz="1800" dirty="0"/>
              <a:t> When positioned absolutely an element doesn't take part in the normal layout flow. It is instead laid out independent of its siblings. The position is determined based on the top, right, bottom, and left values.</a:t>
            </a:r>
            <a:endParaRPr lang="en-VN" sz="1800" dirty="0"/>
          </a:p>
        </p:txBody>
      </p:sp>
      <p:pic>
        <p:nvPicPr>
          <p:cNvPr id="5" name="Picture 4">
            <a:extLst>
              <a:ext uri="{FF2B5EF4-FFF2-40B4-BE49-F238E27FC236}">
                <a16:creationId xmlns:a16="http://schemas.microsoft.com/office/drawing/2014/main" id="{17234C9B-F775-CA4D-BF32-7B1DC114DD8F}"/>
              </a:ext>
            </a:extLst>
          </p:cNvPr>
          <p:cNvPicPr>
            <a:picLocks noChangeAspect="1"/>
          </p:cNvPicPr>
          <p:nvPr/>
        </p:nvPicPr>
        <p:blipFill>
          <a:blip r:embed="rId3"/>
          <a:stretch>
            <a:fillRect/>
          </a:stretch>
        </p:blipFill>
        <p:spPr>
          <a:xfrm>
            <a:off x="6008209" y="1203158"/>
            <a:ext cx="5623148" cy="4683430"/>
          </a:xfrm>
          <a:prstGeom prst="rect">
            <a:avLst/>
          </a:prstGeom>
        </p:spPr>
      </p:pic>
    </p:spTree>
    <p:extLst>
      <p:ext uri="{BB962C8B-B14F-4D97-AF65-F5344CB8AC3E}">
        <p14:creationId xmlns:p14="http://schemas.microsoft.com/office/powerpoint/2010/main" val="1441441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Handling Text Input</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46</a:t>
            </a:fld>
            <a:endParaRPr lang="ja-JP" altLang="en-US"/>
          </a:p>
        </p:txBody>
      </p:sp>
      <p:sp>
        <p:nvSpPr>
          <p:cNvPr id="3" name="TextBox 2">
            <a:extLst>
              <a:ext uri="{FF2B5EF4-FFF2-40B4-BE49-F238E27FC236}">
                <a16:creationId xmlns:a16="http://schemas.microsoft.com/office/drawing/2014/main" id="{15436359-603F-1B41-9B2F-D6E1EE2F7CE0}"/>
              </a:ext>
            </a:extLst>
          </p:cNvPr>
          <p:cNvSpPr txBox="1"/>
          <p:nvPr/>
        </p:nvSpPr>
        <p:spPr>
          <a:xfrm>
            <a:off x="838200" y="2015067"/>
            <a:ext cx="10388599" cy="2800767"/>
          </a:xfrm>
          <a:prstGeom prst="rect">
            <a:avLst/>
          </a:prstGeom>
          <a:noFill/>
        </p:spPr>
        <p:txBody>
          <a:bodyPr wrap="square" rtlCol="0">
            <a:spAutoFit/>
          </a:bodyPr>
          <a:lstStyle/>
          <a:p>
            <a:pPr fontAlgn="base">
              <a:spcBef>
                <a:spcPts val="600"/>
              </a:spcBef>
              <a:spcAft>
                <a:spcPts val="600"/>
              </a:spcAft>
            </a:pPr>
            <a:r>
              <a:rPr lang="en-US" sz="1800" dirty="0">
                <a:hlinkClick r:id="rId3"/>
              </a:rPr>
              <a:t>TextInput</a:t>
            </a:r>
            <a:r>
              <a:rPr lang="en-US" sz="1800" dirty="0"/>
              <a:t> is a </a:t>
            </a:r>
            <a:r>
              <a:rPr lang="en-US" sz="1800" dirty="0">
                <a:hlinkClick r:id="rId4"/>
              </a:rPr>
              <a:t>Core Component</a:t>
            </a:r>
            <a:r>
              <a:rPr lang="en-US" sz="1800" dirty="0"/>
              <a:t> that allows the user to enter text. </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onChangeText</a:t>
            </a:r>
            <a:r>
              <a:rPr lang="en-US" sz="1800" dirty="0"/>
              <a:t> prop takes a function to be called every time the text changed</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onSubmitEditing</a:t>
            </a:r>
            <a:r>
              <a:rPr lang="en-US" sz="1800" dirty="0"/>
              <a:t> prop that takes a function to be called when the text is submitted.</a:t>
            </a:r>
          </a:p>
          <a:p>
            <a:pPr fontAlgn="base">
              <a:spcBef>
                <a:spcPts val="600"/>
              </a:spcBef>
              <a:spcAft>
                <a:spcPts val="600"/>
              </a:spcAft>
            </a:pPr>
            <a:r>
              <a:rPr lang="en-US" sz="1800" dirty="0"/>
              <a:t>For example:</a:t>
            </a:r>
          </a:p>
          <a:p>
            <a:pPr marL="285750" indent="-285750" fontAlgn="base">
              <a:spcBef>
                <a:spcPts val="600"/>
              </a:spcBef>
              <a:spcAft>
                <a:spcPts val="600"/>
              </a:spcAft>
              <a:buFont typeface="Arial" panose="020B0604020202020204" pitchFamily="34" charset="0"/>
              <a:buChar char="•"/>
            </a:pPr>
            <a:r>
              <a:rPr lang="en-US" sz="1800" dirty="0"/>
              <a:t>Let's say that as the user types, you're translating their words into a different language. </a:t>
            </a:r>
          </a:p>
          <a:p>
            <a:pPr marL="285750" indent="-285750" fontAlgn="base">
              <a:spcBef>
                <a:spcPts val="600"/>
              </a:spcBef>
              <a:spcAft>
                <a:spcPts val="600"/>
              </a:spcAft>
              <a:buFont typeface="Arial" panose="020B0604020202020204" pitchFamily="34" charset="0"/>
              <a:buChar char="•"/>
            </a:pPr>
            <a:r>
              <a:rPr lang="en-US" sz="1800" dirty="0"/>
              <a:t>In this new language, every single word is written the same way: </a:t>
            </a:r>
            <a:r>
              <a:rPr lang="en-VN" sz="1800" dirty="0"/>
              <a:t>🍕. </a:t>
            </a:r>
            <a:r>
              <a:rPr lang="en-US" sz="1800" dirty="0"/>
              <a:t>So the sentence "Hello there Bob" would be translated as "</a:t>
            </a:r>
            <a:r>
              <a:rPr lang="en-VN" sz="1800" dirty="0"/>
              <a:t>🍕🍕🍕".</a:t>
            </a:r>
          </a:p>
        </p:txBody>
      </p:sp>
    </p:spTree>
    <p:extLst>
      <p:ext uri="{BB962C8B-B14F-4D97-AF65-F5344CB8AC3E}">
        <p14:creationId xmlns:p14="http://schemas.microsoft.com/office/powerpoint/2010/main" val="716355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41D8-9EC5-C247-8093-DF6EB5C2835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47</a:t>
            </a:fld>
            <a:endParaRPr lang="ja-JP" altLang="en-US"/>
          </a:p>
        </p:txBody>
      </p:sp>
      <p:sp>
        <p:nvSpPr>
          <p:cNvPr id="4" name="Rectangle 3">
            <a:extLst>
              <a:ext uri="{FF2B5EF4-FFF2-40B4-BE49-F238E27FC236}">
                <a16:creationId xmlns:a16="http://schemas.microsoft.com/office/drawing/2014/main" id="{3796CF19-55F6-3244-A6B4-84C5F111817F}"/>
              </a:ext>
            </a:extLst>
          </p:cNvPr>
          <p:cNvSpPr/>
          <p:nvPr/>
        </p:nvSpPr>
        <p:spPr>
          <a:xfrm>
            <a:off x="533400" y="714827"/>
            <a:ext cx="5562600" cy="5428346"/>
          </a:xfrm>
          <a:prstGeom prst="rect">
            <a:avLst/>
          </a:prstGeom>
          <a:solidFill>
            <a:schemeClr val="bg1">
              <a:lumMod val="95000"/>
            </a:schemeClr>
          </a:solidFill>
        </p:spPr>
        <p:txBody>
          <a:bodyPr wrap="square">
            <a:spAutoFit/>
          </a:bodyPr>
          <a:lstStyle/>
          <a:p>
            <a:pPr>
              <a:lnSpc>
                <a:spcPts val="16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TextInput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PizzaTranslator</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600" dirty="0">
                <a:solidFill>
                  <a:srgbClr val="5C6773"/>
                </a:solidFill>
                <a:latin typeface="var(--font-monospace)"/>
                <a:ea typeface="Times New Roman" panose="02020603050405020304" pitchFamily="18" charset="0"/>
                <a:cs typeface="Times New Roman" panose="02020603050405020304" pitchFamily="18" charset="0"/>
              </a:rPr>
              <a:t>(props)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super</a:t>
            </a:r>
            <a:r>
              <a:rPr lang="en-VN" sz="16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 = {text: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10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TextInput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40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placeholder=</a:t>
            </a:r>
            <a:r>
              <a:rPr lang="en-VN" sz="1600" dirty="0">
                <a:solidFill>
                  <a:srgbClr val="86B300"/>
                </a:solidFill>
                <a:latin typeface="var(--font-monospace)"/>
                <a:ea typeface="Times New Roman" panose="02020603050405020304" pitchFamily="18" charset="0"/>
                <a:cs typeface="Times New Roman" panose="02020603050405020304" pitchFamily="18" charset="0"/>
              </a:rPr>
              <a:t>"Type here to translate!"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onChangeText={(text) =&gt;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.setState({text})}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value={</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.state.text}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10</a:t>
            </a:r>
            <a:r>
              <a:rPr lang="en-VN" sz="16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600" dirty="0">
                <a:solidFill>
                  <a:srgbClr val="F08C36"/>
                </a:solidFill>
                <a:latin typeface="var(--font-monospace)"/>
                <a:ea typeface="Times New Roman" panose="02020603050405020304" pitchFamily="18" charset="0"/>
                <a:cs typeface="Times New Roman" panose="02020603050405020304" pitchFamily="18" charset="0"/>
              </a:rPr>
              <a:t>42</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.state.text.split(</a:t>
            </a:r>
            <a:r>
              <a:rPr lang="en-VN" sz="1600" dirty="0">
                <a:solidFill>
                  <a:srgbClr val="86B300"/>
                </a:solidFill>
                <a:latin typeface="var(--font-monospace)"/>
                <a:ea typeface="Times New Roman" panose="02020603050405020304" pitchFamily="18" charset="0"/>
                <a:cs typeface="Times New Roman" panose="02020603050405020304" pitchFamily="18" charset="0"/>
              </a:rPr>
              <a:t>' '</a:t>
            </a:r>
            <a:r>
              <a:rPr lang="en-VN" sz="1600" dirty="0">
                <a:solidFill>
                  <a:srgbClr val="5C6773"/>
                </a:solidFill>
                <a:latin typeface="var(--font-monospace)"/>
                <a:ea typeface="Times New Roman" panose="02020603050405020304" pitchFamily="18" charset="0"/>
                <a:cs typeface="Times New Roman" panose="02020603050405020304" pitchFamily="18" charset="0"/>
              </a:rPr>
              <a:t>).map((word) =&gt; word &amp;&amp;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86B300"/>
                </a:solidFill>
                <a:latin typeface="Apple Color Emoji" pitchFamily="2" charset="0"/>
                <a:ea typeface="Times New Roman" panose="02020603050405020304" pitchFamily="18" charset="0"/>
                <a:cs typeface="Apple Color Emoji" pitchFamily="2" charset="0"/>
              </a:rPr>
              <a:t>🍕</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).join(</a:t>
            </a:r>
            <a:r>
              <a:rPr lang="en-VN" sz="1600" dirty="0">
                <a:solidFill>
                  <a:srgbClr val="86B300"/>
                </a:solidFill>
                <a:latin typeface="var(--font-monospace)"/>
                <a:ea typeface="Times New Roman" panose="02020603050405020304" pitchFamily="18" charset="0"/>
                <a:cs typeface="Times New Roman" panose="02020603050405020304" pitchFamily="18" charset="0"/>
              </a:rPr>
              <a:t>' '</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5" name="Picture 4">
            <a:extLst>
              <a:ext uri="{FF2B5EF4-FFF2-40B4-BE49-F238E27FC236}">
                <a16:creationId xmlns:a16="http://schemas.microsoft.com/office/drawing/2014/main" id="{499028F7-7108-3546-9728-B01D6B440BD8}"/>
              </a:ext>
            </a:extLst>
          </p:cNvPr>
          <p:cNvPicPr>
            <a:picLocks noChangeAspect="1"/>
          </p:cNvPicPr>
          <p:nvPr/>
        </p:nvPicPr>
        <p:blipFill>
          <a:blip r:embed="rId3"/>
          <a:stretch>
            <a:fillRect/>
          </a:stretch>
        </p:blipFill>
        <p:spPr>
          <a:xfrm>
            <a:off x="7158567" y="730250"/>
            <a:ext cx="3429000" cy="5626100"/>
          </a:xfrm>
          <a:prstGeom prst="rect">
            <a:avLst/>
          </a:prstGeom>
          <a:ln>
            <a:solidFill>
              <a:schemeClr val="bg1">
                <a:lumMod val="85000"/>
              </a:schemeClr>
            </a:solidFill>
          </a:ln>
        </p:spPr>
      </p:pic>
    </p:spTree>
    <p:extLst>
      <p:ext uri="{BB962C8B-B14F-4D97-AF65-F5344CB8AC3E}">
        <p14:creationId xmlns:p14="http://schemas.microsoft.com/office/powerpoint/2010/main" val="1561566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Handling Touches</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48</a:t>
            </a:fld>
            <a:endParaRPr lang="ja-JP" altLang="en-US"/>
          </a:p>
        </p:txBody>
      </p:sp>
      <p:sp>
        <p:nvSpPr>
          <p:cNvPr id="3" name="Rectangle 2">
            <a:extLst>
              <a:ext uri="{FF2B5EF4-FFF2-40B4-BE49-F238E27FC236}">
                <a16:creationId xmlns:a16="http://schemas.microsoft.com/office/drawing/2014/main" id="{315E4523-00A7-4F4D-80D3-F098438CC0C1}"/>
              </a:ext>
            </a:extLst>
          </p:cNvPr>
          <p:cNvSpPr/>
          <p:nvPr/>
        </p:nvSpPr>
        <p:spPr>
          <a:xfrm>
            <a:off x="838200" y="1701321"/>
            <a:ext cx="3289683" cy="400110"/>
          </a:xfrm>
          <a:prstGeom prst="rect">
            <a:avLst/>
          </a:prstGeom>
        </p:spPr>
        <p:txBody>
          <a:bodyPr wrap="none">
            <a:spAutoFit/>
          </a:bodyPr>
          <a:lstStyle/>
          <a:p>
            <a:pPr fontAlgn="base"/>
            <a:r>
              <a:rPr lang="en-US" sz="2000" b="1" dirty="0">
                <a:solidFill>
                  <a:srgbClr val="1A1A1A"/>
                </a:solidFill>
                <a:latin typeface="+mn-lt"/>
              </a:rPr>
              <a:t>Displaying a basic button</a:t>
            </a:r>
          </a:p>
        </p:txBody>
      </p:sp>
      <p:sp>
        <p:nvSpPr>
          <p:cNvPr id="4" name="Rectangle 3">
            <a:extLst>
              <a:ext uri="{FF2B5EF4-FFF2-40B4-BE49-F238E27FC236}">
                <a16:creationId xmlns:a16="http://schemas.microsoft.com/office/drawing/2014/main" id="{E18BCDBD-75CC-F44B-9FE8-0AF77B2C18BD}"/>
              </a:ext>
            </a:extLst>
          </p:cNvPr>
          <p:cNvSpPr/>
          <p:nvPr/>
        </p:nvSpPr>
        <p:spPr>
          <a:xfrm>
            <a:off x="838200" y="4101976"/>
            <a:ext cx="3437467" cy="1172052"/>
          </a:xfrm>
          <a:prstGeom prst="rect">
            <a:avLst/>
          </a:prstGeom>
          <a:solidFill>
            <a:schemeClr val="tx1"/>
          </a:solidFill>
        </p:spPr>
        <p:txBody>
          <a:bodyPr wrap="square">
            <a:spAutoFit/>
          </a:bodyPr>
          <a:lstStyle/>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 =&gt;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alert(</a:t>
            </a:r>
            <a:r>
              <a:rPr lang="en-VN" sz="1600" dirty="0">
                <a:solidFill>
                  <a:srgbClr val="86B300"/>
                </a:solidFill>
                <a:latin typeface="var(--font-monospace)"/>
                <a:ea typeface="Times New Roman" panose="02020603050405020304" pitchFamily="18" charset="0"/>
                <a:cs typeface="Times New Roman" panose="02020603050405020304" pitchFamily="18" charset="0"/>
              </a:rPr>
              <a:t>'You tapped the button!'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A5CDC79C-5DC7-A943-B4CC-398A38FA3F25}"/>
              </a:ext>
            </a:extLst>
          </p:cNvPr>
          <p:cNvSpPr txBox="1"/>
          <p:nvPr/>
        </p:nvSpPr>
        <p:spPr>
          <a:xfrm>
            <a:off x="6214534" y="1701321"/>
            <a:ext cx="5469466"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This will render a blue label on iOS, and a blue rounded rectangle with light text on Android. Pressing the button will call the "</a:t>
            </a:r>
            <a:r>
              <a:rPr lang="en-US" sz="1800" b="1" dirty="0" err="1"/>
              <a:t>onPress</a:t>
            </a:r>
            <a:r>
              <a:rPr lang="en-US" sz="1800" dirty="0"/>
              <a:t>" function, which in this case displays an alert popup. If you like, you can specify a "color" prop to change the color of your button.</a:t>
            </a:r>
            <a:endParaRPr lang="en-VN" sz="1800" dirty="0"/>
          </a:p>
        </p:txBody>
      </p:sp>
      <p:pic>
        <p:nvPicPr>
          <p:cNvPr id="6" name="Picture 5">
            <a:extLst>
              <a:ext uri="{FF2B5EF4-FFF2-40B4-BE49-F238E27FC236}">
                <a16:creationId xmlns:a16="http://schemas.microsoft.com/office/drawing/2014/main" id="{96BAF2F5-263D-9B4D-9B01-E4F8C082ADFD}"/>
              </a:ext>
            </a:extLst>
          </p:cNvPr>
          <p:cNvPicPr>
            <a:picLocks noChangeAspect="1"/>
          </p:cNvPicPr>
          <p:nvPr/>
        </p:nvPicPr>
        <p:blipFill>
          <a:blip r:embed="rId3"/>
          <a:stretch>
            <a:fillRect/>
          </a:stretch>
        </p:blipFill>
        <p:spPr>
          <a:xfrm>
            <a:off x="5298653" y="4101976"/>
            <a:ext cx="6518364" cy="1342839"/>
          </a:xfrm>
          <a:prstGeom prst="rect">
            <a:avLst/>
          </a:prstGeom>
        </p:spPr>
      </p:pic>
      <p:sp>
        <p:nvSpPr>
          <p:cNvPr id="8" name="TextBox 7">
            <a:extLst>
              <a:ext uri="{FF2B5EF4-FFF2-40B4-BE49-F238E27FC236}">
                <a16:creationId xmlns:a16="http://schemas.microsoft.com/office/drawing/2014/main" id="{31529F45-849B-C148-B5C8-A886E3FDC3DE}"/>
              </a:ext>
            </a:extLst>
          </p:cNvPr>
          <p:cNvSpPr txBox="1"/>
          <p:nvPr/>
        </p:nvSpPr>
        <p:spPr>
          <a:xfrm>
            <a:off x="764307" y="2301484"/>
            <a:ext cx="4891426"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hlinkClick r:id="rId4"/>
              </a:rPr>
              <a:t>Button</a:t>
            </a:r>
            <a:r>
              <a:rPr lang="en-US" sz="1800" dirty="0"/>
              <a:t> provides a basic button component that is rendered nicely on all platforms. The minimal example to display a button looks like this:</a:t>
            </a:r>
            <a:endParaRPr lang="en-VN" sz="1800" dirty="0"/>
          </a:p>
        </p:txBody>
      </p:sp>
    </p:spTree>
    <p:extLst>
      <p:ext uri="{BB962C8B-B14F-4D97-AF65-F5344CB8AC3E}">
        <p14:creationId xmlns:p14="http://schemas.microsoft.com/office/powerpoint/2010/main" val="1205667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0D8F9A-44FC-E448-82AE-1712D12BFC31}"/>
              </a:ext>
            </a:extLst>
          </p:cNvPr>
          <p:cNvSpPr/>
          <p:nvPr/>
        </p:nvSpPr>
        <p:spPr>
          <a:xfrm>
            <a:off x="5727699" y="1027149"/>
            <a:ext cx="5240867" cy="5660460"/>
          </a:xfrm>
          <a:prstGeom prst="rect">
            <a:avLst/>
          </a:prstGeom>
          <a:solidFill>
            <a:schemeClr val="bg1">
              <a:lumMod val="95000"/>
            </a:schemeClr>
          </a:solidFill>
        </p:spPr>
        <p:txBody>
          <a:bodyPr wrap="square">
            <a:spAutoFit/>
          </a:bodyPr>
          <a:lstStyle/>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color=</a:t>
            </a:r>
            <a:r>
              <a:rPr lang="en-VN" sz="1600" dirty="0">
                <a:solidFill>
                  <a:srgbClr val="86B300"/>
                </a:solidFill>
                <a:latin typeface="var(--font-monospace)"/>
                <a:ea typeface="Times New Roman" panose="02020603050405020304" pitchFamily="18" charset="0"/>
                <a:cs typeface="Times New Roman" panose="02020603050405020304" pitchFamily="18" charset="0"/>
              </a:rPr>
              <a:t>"#841584"</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style={styles.alternativeLayoutButtonContainer}&gt;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"This looks great!"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"OK!"</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color=</a:t>
            </a:r>
            <a:r>
              <a:rPr lang="en-VN" sz="1600" dirty="0">
                <a:solidFill>
                  <a:srgbClr val="86B300"/>
                </a:solidFill>
                <a:latin typeface="var(--font-monospace)"/>
                <a:ea typeface="Times New Roman" panose="02020603050405020304" pitchFamily="18" charset="0"/>
                <a:cs typeface="Times New Roman" panose="02020603050405020304" pitchFamily="18" charset="0"/>
              </a:rPr>
              <a:t>"#841584"</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3" name="Slide Number Placeholder 2">
            <a:extLst>
              <a:ext uri="{FF2B5EF4-FFF2-40B4-BE49-F238E27FC236}">
                <a16:creationId xmlns:a16="http://schemas.microsoft.com/office/drawing/2014/main" id="{18188D51-5446-DC41-A12E-DA6DD5E62115}"/>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49</a:t>
            </a:fld>
            <a:endParaRPr lang="ja-JP" altLang="en-US"/>
          </a:p>
        </p:txBody>
      </p:sp>
      <p:sp>
        <p:nvSpPr>
          <p:cNvPr id="5" name="Rectangle 4">
            <a:extLst>
              <a:ext uri="{FF2B5EF4-FFF2-40B4-BE49-F238E27FC236}">
                <a16:creationId xmlns:a16="http://schemas.microsoft.com/office/drawing/2014/main" id="{041BE6B7-1A0F-8747-A3F6-0583C71C38DC}"/>
              </a:ext>
            </a:extLst>
          </p:cNvPr>
          <p:cNvSpPr/>
          <p:nvPr/>
        </p:nvSpPr>
        <p:spPr>
          <a:xfrm>
            <a:off x="711199" y="2073399"/>
            <a:ext cx="4605867" cy="2800767"/>
          </a:xfrm>
          <a:prstGeom prst="rect">
            <a:avLst/>
          </a:prstGeom>
          <a:solidFill>
            <a:schemeClr val="bg1">
              <a:lumMod val="95000"/>
            </a:schemeClr>
          </a:solidFill>
        </p:spPr>
        <p:txBody>
          <a:bodyPr wrap="square">
            <a:spAutoFit/>
          </a:bodyPr>
          <a:lstStyle/>
          <a:p>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ButtonBasics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_onPressButton()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alert(</a:t>
            </a:r>
            <a:r>
              <a:rPr lang="en-VN" sz="1600" dirty="0">
                <a:solidFill>
                  <a:srgbClr val="86B300"/>
                </a:solidFill>
                <a:latin typeface="var(--font-monospace)"/>
                <a:ea typeface="Times New Roman" panose="02020603050405020304" pitchFamily="18" charset="0"/>
                <a:cs typeface="Times New Roman" panose="02020603050405020304" pitchFamily="18" charset="0"/>
              </a:rPr>
              <a:t>'You tapped the button!'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endParaRPr lang="en-VN" sz="1600" dirty="0"/>
          </a:p>
        </p:txBody>
      </p:sp>
      <p:sp>
        <p:nvSpPr>
          <p:cNvPr id="7" name="TextBox 6">
            <a:extLst>
              <a:ext uri="{FF2B5EF4-FFF2-40B4-BE49-F238E27FC236}">
                <a16:creationId xmlns:a16="http://schemas.microsoft.com/office/drawing/2014/main" id="{8E5D49C6-D6FF-274D-B4D0-32543C2BB93A}"/>
              </a:ext>
            </a:extLst>
          </p:cNvPr>
          <p:cNvSpPr txBox="1"/>
          <p:nvPr/>
        </p:nvSpPr>
        <p:spPr>
          <a:xfrm>
            <a:off x="491067" y="846667"/>
            <a:ext cx="4825999" cy="923330"/>
          </a:xfrm>
          <a:prstGeom prst="rect">
            <a:avLst/>
          </a:prstGeom>
          <a:noFill/>
        </p:spPr>
        <p:txBody>
          <a:bodyPr wrap="square" rtlCol="0">
            <a:spAutoFit/>
          </a:bodyPr>
          <a:lstStyle/>
          <a:p>
            <a:r>
              <a:rPr lang="en-US" sz="1800" dirty="0"/>
              <a:t>Go ahead and play around with the Button component using the example below.</a:t>
            </a:r>
            <a:endParaRPr lang="en-VN" sz="1800" dirty="0"/>
          </a:p>
        </p:txBody>
      </p:sp>
    </p:spTree>
    <p:extLst>
      <p:ext uri="{BB962C8B-B14F-4D97-AF65-F5344CB8AC3E}">
        <p14:creationId xmlns:p14="http://schemas.microsoft.com/office/powerpoint/2010/main" val="272046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D18D22-ADE6-C34C-A6A3-070886D3C5F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TextBox 3">
            <a:extLst>
              <a:ext uri="{FF2B5EF4-FFF2-40B4-BE49-F238E27FC236}">
                <a16:creationId xmlns:a16="http://schemas.microsoft.com/office/drawing/2014/main" id="{8A063F63-87E3-4A4B-98E8-B192CE7D2B19}"/>
              </a:ext>
            </a:extLst>
          </p:cNvPr>
          <p:cNvSpPr txBox="1"/>
          <p:nvPr/>
        </p:nvSpPr>
        <p:spPr>
          <a:xfrm>
            <a:off x="6723529" y="2182505"/>
            <a:ext cx="4809565" cy="2492990"/>
          </a:xfrm>
          <a:prstGeom prst="rect">
            <a:avLst/>
          </a:prstGeom>
          <a:noFill/>
        </p:spPr>
        <p:txBody>
          <a:bodyPr wrap="square" rtlCol="0">
            <a:spAutoFit/>
          </a:bodyPr>
          <a:lstStyle/>
          <a:p>
            <a:pPr fontAlgn="base"/>
            <a:r>
              <a:rPr lang="en-US" sz="2400" b="1" dirty="0"/>
              <a:t>Native Development For Everyone</a:t>
            </a:r>
          </a:p>
          <a:p>
            <a:pPr fontAlgn="base"/>
            <a:r>
              <a:rPr lang="en-US" sz="1800" dirty="0"/>
              <a:t>React Native lets you create truly native apps and doesn't compromise on your users' experience. It provides a core set of platform agnostic native components like View, Text, and Image that map directly to the platform’s native UI building blocks.</a:t>
            </a:r>
          </a:p>
        </p:txBody>
      </p:sp>
      <p:pic>
        <p:nvPicPr>
          <p:cNvPr id="5" name="Picture 4">
            <a:extLst>
              <a:ext uri="{FF2B5EF4-FFF2-40B4-BE49-F238E27FC236}">
                <a16:creationId xmlns:a16="http://schemas.microsoft.com/office/drawing/2014/main" id="{A0C36B05-E0D6-6A4A-B2AD-F638B3BA54ED}"/>
              </a:ext>
            </a:extLst>
          </p:cNvPr>
          <p:cNvPicPr>
            <a:picLocks noChangeAspect="1"/>
          </p:cNvPicPr>
          <p:nvPr/>
        </p:nvPicPr>
        <p:blipFill>
          <a:blip r:embed="rId3"/>
          <a:stretch>
            <a:fillRect/>
          </a:stretch>
        </p:blipFill>
        <p:spPr>
          <a:xfrm>
            <a:off x="209893" y="836519"/>
            <a:ext cx="6119189" cy="5184962"/>
          </a:xfrm>
          <a:prstGeom prst="rect">
            <a:avLst/>
          </a:prstGeom>
        </p:spPr>
      </p:pic>
    </p:spTree>
    <p:extLst>
      <p:ext uri="{BB962C8B-B14F-4D97-AF65-F5344CB8AC3E}">
        <p14:creationId xmlns:p14="http://schemas.microsoft.com/office/powerpoint/2010/main" val="2754871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597794-4233-C941-97EB-0A6F640B5BB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50</a:t>
            </a:fld>
            <a:endParaRPr lang="ja-JP" altLang="en-US"/>
          </a:p>
        </p:txBody>
      </p:sp>
      <p:sp>
        <p:nvSpPr>
          <p:cNvPr id="3" name="Rectangle 2">
            <a:extLst>
              <a:ext uri="{FF2B5EF4-FFF2-40B4-BE49-F238E27FC236}">
                <a16:creationId xmlns:a16="http://schemas.microsoft.com/office/drawing/2014/main" id="{031C5422-4E51-FC48-BC73-FF8EE26B1C2A}"/>
              </a:ext>
            </a:extLst>
          </p:cNvPr>
          <p:cNvSpPr/>
          <p:nvPr/>
        </p:nvSpPr>
        <p:spPr>
          <a:xfrm>
            <a:off x="897467" y="1278393"/>
            <a:ext cx="4728634" cy="3108543"/>
          </a:xfrm>
          <a:prstGeom prst="rect">
            <a:avLst/>
          </a:prstGeom>
          <a:solidFill>
            <a:schemeClr val="bg1">
              <a:lumMod val="95000"/>
            </a:schemeClr>
          </a:solidFill>
        </p:spPr>
        <p:txBody>
          <a:bodyPr wrap="square">
            <a:spAutoFit/>
          </a:bodyPr>
          <a:lstStyle/>
          <a:p>
            <a:r>
              <a:rPr lang="en-VN" dirty="0">
                <a:solidFill>
                  <a:srgbClr val="F2590C"/>
                </a:solidFill>
                <a:latin typeface="var(--font-monospace)"/>
                <a:ea typeface="Times New Roman" panose="02020603050405020304" pitchFamily="18" charset="0"/>
                <a:cs typeface="Times New Roman" panose="02020603050405020304" pitchFamily="18" charset="0"/>
              </a:rPr>
              <a:t>const</a:t>
            </a:r>
            <a:r>
              <a:rPr lang="en-VN" dirty="0">
                <a:solidFill>
                  <a:srgbClr val="5C6773"/>
                </a:solidFill>
                <a:latin typeface="var(--font-monospace)"/>
                <a:ea typeface="Times New Roman" panose="02020603050405020304" pitchFamily="18" charset="0"/>
                <a:cs typeface="Times New Roman" panose="02020603050405020304" pitchFamily="18" charset="0"/>
              </a:rPr>
              <a:t> styles = </a:t>
            </a:r>
            <a:r>
              <a:rPr lang="en-VN" dirty="0">
                <a:solidFill>
                  <a:srgbClr val="41A6D9"/>
                </a:solidFill>
                <a:latin typeface="var(--font-monospace)"/>
                <a:ea typeface="Times New Roman" panose="02020603050405020304" pitchFamily="18" charset="0"/>
                <a:cs typeface="Times New Roman" panose="02020603050405020304" pitchFamily="18" charset="0"/>
              </a:rPr>
              <a:t>StyleSheet</a:t>
            </a:r>
            <a:r>
              <a:rPr lang="en-VN" dirty="0">
                <a:solidFill>
                  <a:srgbClr val="5C6773"/>
                </a:solidFill>
                <a:latin typeface="var(--font-monospace)"/>
                <a:ea typeface="Times New Roman" panose="02020603050405020304" pitchFamily="18" charset="0"/>
                <a:cs typeface="Times New Roman" panose="02020603050405020304" pitchFamily="18" charset="0"/>
              </a:rPr>
              <a:t>.create({</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flex: </a:t>
            </a:r>
            <a:r>
              <a:rPr lang="en-VN" dirty="0">
                <a:solidFill>
                  <a:srgbClr val="F08C36"/>
                </a:solidFill>
                <a:latin typeface="var(--font-monospace)"/>
                <a:ea typeface="Times New Roman" panose="02020603050405020304" pitchFamily="18" charset="0"/>
                <a:cs typeface="Times New Roman" panose="02020603050405020304" pitchFamily="18" charset="0"/>
              </a:rPr>
              <a:t>1</a:t>
            </a:r>
            <a:r>
              <a:rPr lang="en-VN" dirty="0">
                <a:solidFill>
                  <a:srgbClr val="5C6773"/>
                </a:solidFill>
                <a:latin typeface="var(--font-monospace)"/>
                <a:ea typeface="Times New Roman" panose="02020603050405020304" pitchFamily="18" charset="0"/>
                <a:cs typeface="Times New Roman" panose="02020603050405020304" pitchFamily="18" charset="0"/>
              </a:rPr>
              <a:t>,</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dirty="0">
                <a:solidFill>
                  <a:srgbClr val="86B300"/>
                </a:solidFill>
                <a:latin typeface="var(--font-monospace)"/>
                <a:ea typeface="Times New Roman" panose="02020603050405020304" pitchFamily="18" charset="0"/>
                <a:cs typeface="Times New Roman" panose="02020603050405020304" pitchFamily="18" charset="0"/>
              </a:rPr>
              <a:t>'center'</a:t>
            </a:r>
            <a:r>
              <a:rPr lang="en-VN" dirty="0">
                <a:solidFill>
                  <a:srgbClr val="5C6773"/>
                </a:solidFill>
                <a:latin typeface="var(--font-monospace)"/>
                <a:ea typeface="Times New Roman" panose="02020603050405020304" pitchFamily="18" charset="0"/>
                <a:cs typeface="Times New Roman" panose="02020603050405020304" pitchFamily="18" charset="0"/>
              </a:rPr>
              <a:t>,</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buttonContainer: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margin: </a:t>
            </a:r>
            <a:r>
              <a:rPr lang="en-VN" dirty="0">
                <a:solidFill>
                  <a:srgbClr val="F08C36"/>
                </a:solidFill>
                <a:latin typeface="var(--font-monospace)"/>
                <a:ea typeface="Times New Roman" panose="02020603050405020304" pitchFamily="18" charset="0"/>
                <a:cs typeface="Times New Roman" panose="02020603050405020304" pitchFamily="18" charset="0"/>
              </a:rPr>
              <a:t>20</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alternativeLayoutButtonContainer: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margin: </a:t>
            </a:r>
            <a:r>
              <a:rPr lang="en-VN" dirty="0">
                <a:solidFill>
                  <a:srgbClr val="F08C36"/>
                </a:solidFill>
                <a:latin typeface="var(--font-monospace)"/>
                <a:ea typeface="Times New Roman" panose="02020603050405020304" pitchFamily="18" charset="0"/>
                <a:cs typeface="Times New Roman" panose="02020603050405020304" pitchFamily="18" charset="0"/>
              </a:rPr>
              <a:t>20</a:t>
            </a:r>
            <a:r>
              <a:rPr lang="en-VN" dirty="0">
                <a:solidFill>
                  <a:srgbClr val="5C6773"/>
                </a:solidFill>
                <a:latin typeface="var(--font-monospace)"/>
                <a:ea typeface="Times New Roman" panose="02020603050405020304" pitchFamily="18" charset="0"/>
                <a:cs typeface="Times New Roman" panose="02020603050405020304" pitchFamily="18" charset="0"/>
              </a:rPr>
              <a:t>,</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dirty="0">
                <a:solidFill>
                  <a:srgbClr val="86B300"/>
                </a:solidFill>
                <a:latin typeface="var(--font-monospace)"/>
                <a:ea typeface="Times New Roman" panose="02020603050405020304" pitchFamily="18" charset="0"/>
                <a:cs typeface="Times New Roman" panose="02020603050405020304" pitchFamily="18" charset="0"/>
              </a:rPr>
              <a:t>'row'</a:t>
            </a:r>
            <a:r>
              <a:rPr lang="en-VN" dirty="0">
                <a:solidFill>
                  <a:srgbClr val="5C6773"/>
                </a:solidFill>
                <a:latin typeface="var(--font-monospace)"/>
                <a:ea typeface="Times New Roman" panose="02020603050405020304" pitchFamily="18" charset="0"/>
                <a:cs typeface="Times New Roman" panose="02020603050405020304" pitchFamily="18" charset="0"/>
              </a:rPr>
              <a:t>,</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dirty="0">
                <a:solidFill>
                  <a:srgbClr val="86B300"/>
                </a:solidFill>
                <a:latin typeface="var(--font-monospace)"/>
                <a:ea typeface="Times New Roman" panose="02020603050405020304" pitchFamily="18" charset="0"/>
                <a:cs typeface="Times New Roman" panose="02020603050405020304" pitchFamily="18" charset="0"/>
              </a:rPr>
              <a:t>'space-between'</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a:t>
            </a:r>
            <a:r>
              <a:rPr lang="en-VN" dirty="0"/>
              <a:t> </a:t>
            </a:r>
          </a:p>
        </p:txBody>
      </p:sp>
      <p:pic>
        <p:nvPicPr>
          <p:cNvPr id="4" name="Picture 3">
            <a:extLst>
              <a:ext uri="{FF2B5EF4-FFF2-40B4-BE49-F238E27FC236}">
                <a16:creationId xmlns:a16="http://schemas.microsoft.com/office/drawing/2014/main" id="{0E71D416-A2A8-3145-9398-07506C7D8DB9}"/>
              </a:ext>
            </a:extLst>
          </p:cNvPr>
          <p:cNvPicPr>
            <a:picLocks noChangeAspect="1"/>
          </p:cNvPicPr>
          <p:nvPr/>
        </p:nvPicPr>
        <p:blipFill>
          <a:blip r:embed="rId3"/>
          <a:stretch>
            <a:fillRect/>
          </a:stretch>
        </p:blipFill>
        <p:spPr>
          <a:xfrm>
            <a:off x="6565900" y="622300"/>
            <a:ext cx="3416300" cy="5613400"/>
          </a:xfrm>
          <a:prstGeom prst="rect">
            <a:avLst/>
          </a:prstGeom>
          <a:ln>
            <a:solidFill>
              <a:schemeClr val="bg1">
                <a:lumMod val="85000"/>
              </a:schemeClr>
            </a:solidFill>
          </a:ln>
        </p:spPr>
      </p:pic>
    </p:spTree>
    <p:extLst>
      <p:ext uri="{BB962C8B-B14F-4D97-AF65-F5344CB8AC3E}">
        <p14:creationId xmlns:p14="http://schemas.microsoft.com/office/powerpoint/2010/main" val="3732523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C1397D-90DD-7748-B562-848977AA262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51</a:t>
            </a:fld>
            <a:endParaRPr lang="ja-JP" altLang="en-US"/>
          </a:p>
        </p:txBody>
      </p:sp>
      <p:sp>
        <p:nvSpPr>
          <p:cNvPr id="3" name="TextBox 2">
            <a:extLst>
              <a:ext uri="{FF2B5EF4-FFF2-40B4-BE49-F238E27FC236}">
                <a16:creationId xmlns:a16="http://schemas.microsoft.com/office/drawing/2014/main" id="{F943227E-F079-B743-B3C6-AF23440ECB13}"/>
              </a:ext>
            </a:extLst>
          </p:cNvPr>
          <p:cNvSpPr txBox="1"/>
          <p:nvPr/>
        </p:nvSpPr>
        <p:spPr>
          <a:xfrm>
            <a:off x="423333" y="524933"/>
            <a:ext cx="2319867" cy="400110"/>
          </a:xfrm>
          <a:prstGeom prst="rect">
            <a:avLst/>
          </a:prstGeom>
          <a:noFill/>
        </p:spPr>
        <p:txBody>
          <a:bodyPr wrap="square" rtlCol="0">
            <a:spAutoFit/>
          </a:bodyPr>
          <a:lstStyle/>
          <a:p>
            <a:pPr fontAlgn="base"/>
            <a:r>
              <a:rPr lang="en-US" sz="2000" b="1" dirty="0" err="1"/>
              <a:t>Touchables</a:t>
            </a:r>
            <a:endParaRPr lang="en-US" sz="2000" b="1" dirty="0"/>
          </a:p>
        </p:txBody>
      </p:sp>
      <p:sp>
        <p:nvSpPr>
          <p:cNvPr id="4" name="TextBox 3">
            <a:extLst>
              <a:ext uri="{FF2B5EF4-FFF2-40B4-BE49-F238E27FC236}">
                <a16:creationId xmlns:a16="http://schemas.microsoft.com/office/drawing/2014/main" id="{41665EA2-18AF-2F4C-9940-77BE8455976B}"/>
              </a:ext>
            </a:extLst>
          </p:cNvPr>
          <p:cNvSpPr txBox="1"/>
          <p:nvPr/>
        </p:nvSpPr>
        <p:spPr>
          <a:xfrm>
            <a:off x="1363133" y="1845734"/>
            <a:ext cx="9465734" cy="3046988"/>
          </a:xfrm>
          <a:prstGeom prst="rect">
            <a:avLst/>
          </a:prstGeom>
          <a:noFill/>
        </p:spPr>
        <p:txBody>
          <a:bodyPr wrap="square" rtlCol="0">
            <a:spAutoFit/>
          </a:bodyPr>
          <a:lstStyle/>
          <a:p>
            <a:pPr marL="285750" indent="-285750">
              <a:spcBef>
                <a:spcPts val="600"/>
              </a:spcBef>
              <a:spcAft>
                <a:spcPts val="600"/>
              </a:spcAft>
              <a:buFont typeface="Wingdings" pitchFamily="2" charset="2"/>
              <a:buChar char="v"/>
            </a:pPr>
            <a:r>
              <a:rPr lang="en-US" sz="1800" dirty="0"/>
              <a:t>You can build your own button using any of the "Touchable" components provided by React Native. </a:t>
            </a:r>
          </a:p>
          <a:p>
            <a:pPr marL="285750" indent="-285750">
              <a:spcBef>
                <a:spcPts val="600"/>
              </a:spcBef>
              <a:spcAft>
                <a:spcPts val="600"/>
              </a:spcAft>
              <a:buFont typeface="Wingdings" pitchFamily="2" charset="2"/>
              <a:buChar char="v"/>
            </a:pPr>
            <a:r>
              <a:rPr lang="en-US" sz="1800" dirty="0"/>
              <a:t>The "Touchable" components provide the capability to capture tapping gestures, and can display feedback when a gesture is recognized.</a:t>
            </a:r>
          </a:p>
          <a:p>
            <a:pPr marL="285750" indent="-285750">
              <a:spcBef>
                <a:spcPts val="600"/>
              </a:spcBef>
              <a:spcAft>
                <a:spcPts val="600"/>
              </a:spcAft>
              <a:buFont typeface="Wingdings" pitchFamily="2" charset="2"/>
              <a:buChar char="v"/>
            </a:pPr>
            <a:r>
              <a:rPr lang="en-US" sz="1800" dirty="0"/>
              <a:t> These components do not provide any default styling, however, so you will need to do a bit of work to get them looking nicely in your app.</a:t>
            </a:r>
          </a:p>
          <a:p>
            <a:pPr marL="285750" indent="-285750">
              <a:spcBef>
                <a:spcPts val="600"/>
              </a:spcBef>
              <a:spcAft>
                <a:spcPts val="600"/>
              </a:spcAft>
              <a:buFont typeface="Wingdings" pitchFamily="2" charset="2"/>
              <a:buChar char="v"/>
            </a:pPr>
            <a:r>
              <a:rPr lang="en-US" sz="1800" dirty="0"/>
              <a:t>In some cases, you may want to detect when a user presses and holds a view for a set amount of time. These long presses can be handled by passing a function to the </a:t>
            </a:r>
            <a:r>
              <a:rPr lang="en-US" sz="1800" dirty="0" err="1"/>
              <a:t>onLongPress</a:t>
            </a:r>
            <a:r>
              <a:rPr lang="en-US" sz="1800" dirty="0"/>
              <a:t> props of any of the "Touchable" components.</a:t>
            </a:r>
            <a:endParaRPr lang="en-VN" sz="1800" dirty="0"/>
          </a:p>
        </p:txBody>
      </p:sp>
    </p:spTree>
    <p:extLst>
      <p:ext uri="{BB962C8B-B14F-4D97-AF65-F5344CB8AC3E}">
        <p14:creationId xmlns:p14="http://schemas.microsoft.com/office/powerpoint/2010/main" val="2981893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006BA0-BEB8-B746-8D3E-77BE58F41B5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52</a:t>
            </a:fld>
            <a:endParaRPr lang="ja-JP" altLang="en-US"/>
          </a:p>
        </p:txBody>
      </p:sp>
      <p:sp>
        <p:nvSpPr>
          <p:cNvPr id="3" name="TextBox 2">
            <a:extLst>
              <a:ext uri="{FF2B5EF4-FFF2-40B4-BE49-F238E27FC236}">
                <a16:creationId xmlns:a16="http://schemas.microsoft.com/office/drawing/2014/main" id="{EF882058-7D1A-B142-861C-03F10E227FBD}"/>
              </a:ext>
            </a:extLst>
          </p:cNvPr>
          <p:cNvSpPr txBox="1"/>
          <p:nvPr/>
        </p:nvSpPr>
        <p:spPr>
          <a:xfrm>
            <a:off x="762000" y="1219200"/>
            <a:ext cx="10591800" cy="3631763"/>
          </a:xfrm>
          <a:prstGeom prst="rect">
            <a:avLst/>
          </a:prstGeom>
          <a:noFill/>
        </p:spPr>
        <p:txBody>
          <a:bodyPr wrap="square" rtlCol="0">
            <a:spAutoFit/>
          </a:bodyPr>
          <a:lstStyle/>
          <a:p>
            <a:pPr fontAlgn="base">
              <a:spcBef>
                <a:spcPts val="600"/>
              </a:spcBef>
              <a:spcAft>
                <a:spcPts val="600"/>
              </a:spcAft>
            </a:pPr>
            <a:r>
              <a:rPr lang="en-US" sz="1800" dirty="0"/>
              <a:t>Which "Touchable" component you use will depend on what kind of feedback you want to provide:</a:t>
            </a:r>
          </a:p>
          <a:p>
            <a:pPr marL="285750" indent="-285750" fontAlgn="base">
              <a:spcBef>
                <a:spcPts val="600"/>
              </a:spcBef>
              <a:spcAft>
                <a:spcPts val="600"/>
              </a:spcAft>
              <a:buFont typeface="Arial" panose="020B0604020202020204" pitchFamily="34" charset="0"/>
              <a:buChar char="•"/>
            </a:pPr>
            <a:r>
              <a:rPr lang="en-US" sz="1800" dirty="0"/>
              <a:t>Generally, you can use </a:t>
            </a:r>
            <a:r>
              <a:rPr lang="en-US" sz="1800" b="1" dirty="0">
                <a:hlinkClick r:id="rId3"/>
              </a:rPr>
              <a:t>TouchableHighlight</a:t>
            </a:r>
            <a:r>
              <a:rPr lang="en-US" sz="1800" dirty="0"/>
              <a:t> anywhere you would use a button or link on web. The view's background will be darkened when the user presses down on the button.</a:t>
            </a:r>
          </a:p>
          <a:p>
            <a:pPr marL="285750" indent="-285750" fontAlgn="base">
              <a:spcBef>
                <a:spcPts val="600"/>
              </a:spcBef>
              <a:spcAft>
                <a:spcPts val="600"/>
              </a:spcAft>
              <a:buFont typeface="Arial" panose="020B0604020202020204" pitchFamily="34" charset="0"/>
              <a:buChar char="•"/>
            </a:pPr>
            <a:r>
              <a:rPr lang="en-US" sz="1800" dirty="0"/>
              <a:t>You may consider using </a:t>
            </a:r>
            <a:r>
              <a:rPr lang="en-US" sz="1800" b="1" dirty="0">
                <a:hlinkClick r:id="rId4"/>
              </a:rPr>
              <a:t>TouchableNativeFeedback</a:t>
            </a:r>
            <a:r>
              <a:rPr lang="en-US" sz="1800" dirty="0"/>
              <a:t> on Android to display ink surface reaction ripples that respond to the user's touch.</a:t>
            </a:r>
          </a:p>
          <a:p>
            <a:pPr marL="285750" indent="-285750" fontAlgn="base">
              <a:spcBef>
                <a:spcPts val="600"/>
              </a:spcBef>
              <a:spcAft>
                <a:spcPts val="600"/>
              </a:spcAft>
              <a:buFont typeface="Arial" panose="020B0604020202020204" pitchFamily="34" charset="0"/>
              <a:buChar char="•"/>
            </a:pPr>
            <a:r>
              <a:rPr lang="en-US" sz="1800" b="1" dirty="0">
                <a:hlinkClick r:id="rId5"/>
              </a:rPr>
              <a:t>TouchableOpacity</a:t>
            </a:r>
            <a:r>
              <a:rPr lang="en-US" sz="1800" dirty="0"/>
              <a:t> can be used to provide feedback by reducing the opacity of the button, allowing the background to be seen through while the user is pressing down.</a:t>
            </a:r>
          </a:p>
          <a:p>
            <a:pPr marL="285750" indent="-285750" fontAlgn="base">
              <a:spcBef>
                <a:spcPts val="600"/>
              </a:spcBef>
              <a:spcAft>
                <a:spcPts val="600"/>
              </a:spcAft>
              <a:buFont typeface="Arial" panose="020B0604020202020204" pitchFamily="34" charset="0"/>
              <a:buChar char="•"/>
            </a:pPr>
            <a:r>
              <a:rPr lang="en-US" sz="1800" dirty="0"/>
              <a:t>If you need to handle a tap gesture but you don't want any feedback to be displayed, use </a:t>
            </a:r>
            <a:r>
              <a:rPr lang="en-US" sz="1800" b="1" dirty="0">
                <a:hlinkClick r:id="rId6"/>
              </a:rPr>
              <a:t>TouchableWithoutFeedback</a:t>
            </a:r>
            <a:r>
              <a:rPr lang="en-US" sz="1800" dirty="0"/>
              <a:t>.</a:t>
            </a:r>
          </a:p>
          <a:p>
            <a:pPr>
              <a:spcBef>
                <a:spcPts val="600"/>
              </a:spcBef>
              <a:spcAft>
                <a:spcPts val="600"/>
              </a:spcAft>
            </a:pPr>
            <a:endParaRPr lang="en-VN" sz="1800" dirty="0"/>
          </a:p>
        </p:txBody>
      </p:sp>
    </p:spTree>
    <p:extLst>
      <p:ext uri="{BB962C8B-B14F-4D97-AF65-F5344CB8AC3E}">
        <p14:creationId xmlns:p14="http://schemas.microsoft.com/office/powerpoint/2010/main" val="3156243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CF9B63-4D20-E04D-8B71-4B00E07DD12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53</a:t>
            </a:fld>
            <a:endParaRPr lang="ja-JP" altLang="en-US"/>
          </a:p>
        </p:txBody>
      </p:sp>
      <p:sp>
        <p:nvSpPr>
          <p:cNvPr id="3" name="Rectangle 2">
            <a:extLst>
              <a:ext uri="{FF2B5EF4-FFF2-40B4-BE49-F238E27FC236}">
                <a16:creationId xmlns:a16="http://schemas.microsoft.com/office/drawing/2014/main" id="{BB06F0AE-8D98-5745-9032-FFFECE67BABE}"/>
              </a:ext>
            </a:extLst>
          </p:cNvPr>
          <p:cNvSpPr/>
          <p:nvPr/>
        </p:nvSpPr>
        <p:spPr>
          <a:xfrm>
            <a:off x="440266" y="1954718"/>
            <a:ext cx="5080001" cy="3939540"/>
          </a:xfrm>
          <a:prstGeom prst="rect">
            <a:avLst/>
          </a:prstGeom>
          <a:solidFill>
            <a:schemeClr val="bg1">
              <a:lumMod val="95000"/>
            </a:schemeClr>
          </a:solidFill>
        </p:spPr>
        <p:txBody>
          <a:bodyPr wrap="square">
            <a:spAutoFit/>
          </a:bodyPr>
          <a:lstStyle/>
          <a:p>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Platform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TouchableWithoutFeedback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_onPressButton()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alert(</a:t>
            </a:r>
            <a:r>
              <a:rPr lang="en-VN" sz="1600" dirty="0">
                <a:solidFill>
                  <a:srgbClr val="86B300"/>
                </a:solidFill>
                <a:latin typeface="var(--font-monospace)"/>
                <a:ea typeface="Times New Roman" panose="02020603050405020304" pitchFamily="18" charset="0"/>
                <a:cs typeface="Times New Roman" panose="02020603050405020304" pitchFamily="18" charset="0"/>
              </a:rPr>
              <a:t>'You tapped the button!'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_onLongPressButton()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alert(</a:t>
            </a:r>
            <a:r>
              <a:rPr lang="en-VN" sz="1600" dirty="0">
                <a:solidFill>
                  <a:srgbClr val="86B300"/>
                </a:solidFill>
                <a:latin typeface="var(--font-monospace)"/>
                <a:ea typeface="Times New Roman" panose="02020603050405020304" pitchFamily="18" charset="0"/>
                <a:cs typeface="Times New Roman" panose="02020603050405020304" pitchFamily="18" charset="0"/>
              </a:rPr>
              <a:t>'You long-pressed the button!'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spcAft>
                <a:spcPts val="1200"/>
              </a:spcAft>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3">
            <a:extLst>
              <a:ext uri="{FF2B5EF4-FFF2-40B4-BE49-F238E27FC236}">
                <a16:creationId xmlns:a16="http://schemas.microsoft.com/office/drawing/2014/main" id="{DE4BD071-8FB8-DB4D-8B43-AE2E2ABB40B2}"/>
              </a:ext>
            </a:extLst>
          </p:cNvPr>
          <p:cNvSpPr/>
          <p:nvPr/>
        </p:nvSpPr>
        <p:spPr>
          <a:xfrm>
            <a:off x="5808134" y="1483755"/>
            <a:ext cx="5943600" cy="4715073"/>
          </a:xfrm>
          <a:prstGeom prst="rect">
            <a:avLst/>
          </a:prstGeom>
          <a:solidFill>
            <a:schemeClr val="bg1">
              <a:lumMod val="95000"/>
            </a:schemeClr>
          </a:solidFill>
        </p:spPr>
        <p:txBody>
          <a:bodyPr wrap="square">
            <a:spAutoFit/>
          </a:bodyPr>
          <a:lstStyle/>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 underlayColor=</a:t>
            </a:r>
            <a:r>
              <a:rPr lang="en-VN" sz="1600" dirty="0">
                <a:solidFill>
                  <a:srgbClr val="86B300"/>
                </a:solidFill>
                <a:latin typeface="var(--font-monospace)"/>
                <a:ea typeface="Times New Roman" panose="02020603050405020304" pitchFamily="18" charset="0"/>
                <a:cs typeface="Times New Roman" panose="02020603050405020304" pitchFamily="18" charset="0"/>
              </a:rPr>
              <a:t>"white"</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a:t>
            </a:r>
            <a:r>
              <a:rPr lang="en-VN" sz="1600" dirty="0">
                <a:solidFill>
                  <a:srgbClr val="41A6D9"/>
                </a:solidFill>
                <a:latin typeface="var(--font-monospace)"/>
                <a:ea typeface="Times New Roman" panose="02020603050405020304" pitchFamily="18" charset="0"/>
                <a:cs typeface="Times New Roman" panose="02020603050405020304" pitchFamily="18" charset="0"/>
              </a:rPr>
              <a:t>Platform</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41A6D9"/>
                </a:solidFill>
                <a:latin typeface="var(--font-monospace)"/>
                <a:ea typeface="Times New Roman" panose="02020603050405020304" pitchFamily="18" charset="0"/>
                <a:cs typeface="Times New Roman" panose="02020603050405020304" pitchFamily="18" charset="0"/>
              </a:rPr>
              <a:t>OS</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'android'</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41A6D9"/>
                </a:solidFill>
                <a:latin typeface="var(--font-monospace)"/>
                <a:ea typeface="Times New Roman" panose="02020603050405020304" pitchFamily="18" charset="0"/>
                <a:cs typeface="Times New Roman" panose="02020603050405020304" pitchFamily="18" charset="0"/>
              </a:rPr>
              <a:t>SelectableBackground</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Platform</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41A6D9"/>
                </a:solidFill>
                <a:latin typeface="var(--font-monospace)"/>
                <a:ea typeface="Times New Roman" panose="02020603050405020304" pitchFamily="18" charset="0"/>
                <a:cs typeface="Times New Roman" panose="02020603050405020304" pitchFamily="18" charset="0"/>
              </a:rPr>
              <a:t>OS</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'android'</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'(Android only)'</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endParaRPr lang="en-VN"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45E38458-2EE2-4F40-BC3C-052A3E766902}"/>
              </a:ext>
            </a:extLst>
          </p:cNvPr>
          <p:cNvSpPr txBox="1"/>
          <p:nvPr/>
        </p:nvSpPr>
        <p:spPr>
          <a:xfrm>
            <a:off x="592667" y="880533"/>
            <a:ext cx="3759200" cy="369332"/>
          </a:xfrm>
          <a:prstGeom prst="rect">
            <a:avLst/>
          </a:prstGeom>
          <a:noFill/>
        </p:spPr>
        <p:txBody>
          <a:bodyPr wrap="square" rtlCol="0">
            <a:spAutoFit/>
          </a:bodyPr>
          <a:lstStyle/>
          <a:p>
            <a:r>
              <a:rPr lang="en-US" sz="1800" dirty="0"/>
              <a:t>Let's see all of these in action:</a:t>
            </a:r>
            <a:endParaRPr lang="en-VN" sz="1800" dirty="0"/>
          </a:p>
        </p:txBody>
      </p:sp>
    </p:spTree>
    <p:extLst>
      <p:ext uri="{BB962C8B-B14F-4D97-AF65-F5344CB8AC3E}">
        <p14:creationId xmlns:p14="http://schemas.microsoft.com/office/powerpoint/2010/main" val="2091671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526A3E-6DA9-234C-99E9-CF4D242152A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54</a:t>
            </a:fld>
            <a:endParaRPr lang="ja-JP" altLang="en-US"/>
          </a:p>
        </p:txBody>
      </p:sp>
      <p:sp>
        <p:nvSpPr>
          <p:cNvPr id="4" name="Rectangle 3">
            <a:extLst>
              <a:ext uri="{FF2B5EF4-FFF2-40B4-BE49-F238E27FC236}">
                <a16:creationId xmlns:a16="http://schemas.microsoft.com/office/drawing/2014/main" id="{CE271996-C3B4-7B40-A0D8-7E9FC9011B9E}"/>
              </a:ext>
            </a:extLst>
          </p:cNvPr>
          <p:cNvSpPr/>
          <p:nvPr/>
        </p:nvSpPr>
        <p:spPr>
          <a:xfrm>
            <a:off x="6959598" y="1673423"/>
            <a:ext cx="3657601" cy="4278094"/>
          </a:xfrm>
          <a:prstGeom prst="rect">
            <a:avLst/>
          </a:prstGeom>
          <a:solidFill>
            <a:schemeClr val="bg1">
              <a:lumMod val="95000"/>
            </a:schemeClr>
          </a:solidFill>
        </p:spPr>
        <p:txBody>
          <a:bodyPr wrap="square">
            <a:spAutoFit/>
          </a:bodyPr>
          <a:lstStyle/>
          <a:p>
            <a:r>
              <a:rPr lang="en-VN" sz="1600" dirty="0">
                <a:solidFill>
                  <a:srgbClr val="F2590C"/>
                </a:solidFill>
                <a:latin typeface="var(--font-monospace)"/>
                <a:ea typeface="Times New Roman" panose="02020603050405020304" pitchFamily="18" charset="0"/>
                <a:cs typeface="Times New Roman" panose="02020603050405020304" pitchFamily="18" charset="0"/>
              </a:rPr>
              <a:t>const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paddingTop: </a:t>
            </a:r>
            <a:r>
              <a:rPr lang="en-VN" sz="1600" dirty="0">
                <a:solidFill>
                  <a:srgbClr val="F08C36"/>
                </a:solidFill>
                <a:latin typeface="var(--font-monospace)"/>
                <a:ea typeface="Times New Roman" panose="02020603050405020304" pitchFamily="18" charset="0"/>
                <a:cs typeface="Times New Roman" panose="02020603050405020304" pitchFamily="18" charset="0"/>
              </a:rPr>
              <a:t>60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button: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marginBottom: </a:t>
            </a:r>
            <a:r>
              <a:rPr lang="en-VN" sz="1600" dirty="0">
                <a:solidFill>
                  <a:srgbClr val="F08C36"/>
                </a:solidFill>
                <a:latin typeface="var(--font-monospace)"/>
                <a:ea typeface="Times New Roman" panose="02020603050405020304" pitchFamily="18" charset="0"/>
                <a:cs typeface="Times New Roman" panose="02020603050405020304" pitchFamily="18" charset="0"/>
              </a:rPr>
              <a:t>30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260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'#2196F3'</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buttonText: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textAlign: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20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color: </a:t>
            </a:r>
            <a:r>
              <a:rPr lang="en-VN" sz="1600" dirty="0">
                <a:solidFill>
                  <a:srgbClr val="86B300"/>
                </a:solidFill>
                <a:latin typeface="var(--font-monospace)"/>
                <a:ea typeface="Times New Roman" panose="02020603050405020304" pitchFamily="18" charset="0"/>
                <a:cs typeface="Times New Roman" panose="02020603050405020304" pitchFamily="18" charset="0"/>
              </a:rPr>
              <a:t>'white'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p>
        </p:txBody>
      </p:sp>
      <p:sp>
        <p:nvSpPr>
          <p:cNvPr id="5" name="Rectangle 4">
            <a:extLst>
              <a:ext uri="{FF2B5EF4-FFF2-40B4-BE49-F238E27FC236}">
                <a16:creationId xmlns:a16="http://schemas.microsoft.com/office/drawing/2014/main" id="{FE64B2B8-B902-BB4B-9860-416E037C104E}"/>
              </a:ext>
            </a:extLst>
          </p:cNvPr>
          <p:cNvSpPr/>
          <p:nvPr/>
        </p:nvSpPr>
        <p:spPr>
          <a:xfrm>
            <a:off x="304799" y="1427201"/>
            <a:ext cx="6096000" cy="4770537"/>
          </a:xfrm>
          <a:prstGeom prst="rect">
            <a:avLst/>
          </a:prstGeom>
          <a:solidFill>
            <a:schemeClr val="bg1">
              <a:lumMod val="95000"/>
            </a:schemeClr>
          </a:solidFill>
        </p:spPr>
        <p:txBody>
          <a:bodyPr>
            <a:spAutoFit/>
          </a:bodyPr>
          <a:lstStyle/>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TouchableWithoutFeedback</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TouchableWithoutFeedback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TouchableWithoutFeedback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 onLongPress={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._onLongPressButton} underlayColor=</a:t>
            </a:r>
            <a:r>
              <a:rPr lang="en-VN" sz="1600" dirty="0">
                <a:solidFill>
                  <a:srgbClr val="86B300"/>
                </a:solidFill>
                <a:latin typeface="var(--font-monospace)"/>
                <a:ea typeface="Times New Roman" panose="02020603050405020304" pitchFamily="18" charset="0"/>
                <a:cs typeface="Times New Roman" panose="02020603050405020304" pitchFamily="18" charset="0"/>
              </a:rPr>
              <a:t>"white"</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with</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Long</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Press</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p>
        </p:txBody>
      </p:sp>
    </p:spTree>
    <p:extLst>
      <p:ext uri="{BB962C8B-B14F-4D97-AF65-F5344CB8AC3E}">
        <p14:creationId xmlns:p14="http://schemas.microsoft.com/office/powerpoint/2010/main" val="3759809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0D0F34-36B0-6247-A4C1-A2A0996F263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55</a:t>
            </a:fld>
            <a:endParaRPr lang="ja-JP" altLang="en-US"/>
          </a:p>
        </p:txBody>
      </p:sp>
      <p:pic>
        <p:nvPicPr>
          <p:cNvPr id="3" name="Picture 2">
            <a:extLst>
              <a:ext uri="{FF2B5EF4-FFF2-40B4-BE49-F238E27FC236}">
                <a16:creationId xmlns:a16="http://schemas.microsoft.com/office/drawing/2014/main" id="{8EB14140-3975-534B-8ABC-46AD219C6921}"/>
              </a:ext>
            </a:extLst>
          </p:cNvPr>
          <p:cNvPicPr>
            <a:picLocks noChangeAspect="1"/>
          </p:cNvPicPr>
          <p:nvPr/>
        </p:nvPicPr>
        <p:blipFill>
          <a:blip r:embed="rId3"/>
          <a:stretch>
            <a:fillRect/>
          </a:stretch>
        </p:blipFill>
        <p:spPr>
          <a:xfrm>
            <a:off x="4381500" y="622300"/>
            <a:ext cx="3429000" cy="5613400"/>
          </a:xfrm>
          <a:prstGeom prst="rect">
            <a:avLst/>
          </a:prstGeom>
          <a:ln>
            <a:solidFill>
              <a:schemeClr val="bg1">
                <a:lumMod val="85000"/>
              </a:schemeClr>
            </a:solidFill>
          </a:ln>
        </p:spPr>
      </p:pic>
    </p:spTree>
    <p:extLst>
      <p:ext uri="{BB962C8B-B14F-4D97-AF65-F5344CB8AC3E}">
        <p14:creationId xmlns:p14="http://schemas.microsoft.com/office/powerpoint/2010/main" val="2441366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Using a ScrollView</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56</a:t>
            </a:fld>
            <a:endParaRPr lang="ja-JP" altLang="en-US"/>
          </a:p>
        </p:txBody>
      </p:sp>
      <p:sp>
        <p:nvSpPr>
          <p:cNvPr id="3" name="TextBox 2">
            <a:extLst>
              <a:ext uri="{FF2B5EF4-FFF2-40B4-BE49-F238E27FC236}">
                <a16:creationId xmlns:a16="http://schemas.microsoft.com/office/drawing/2014/main" id="{9E0E0767-24C7-114B-B02F-DB53347E199B}"/>
              </a:ext>
            </a:extLst>
          </p:cNvPr>
          <p:cNvSpPr txBox="1"/>
          <p:nvPr/>
        </p:nvSpPr>
        <p:spPr>
          <a:xfrm>
            <a:off x="1090862" y="2086332"/>
            <a:ext cx="9769643" cy="178510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The </a:t>
            </a:r>
            <a:r>
              <a:rPr lang="en-US" sz="1800" dirty="0">
                <a:hlinkClick r:id="rId3"/>
              </a:rPr>
              <a:t>ScrollView</a:t>
            </a:r>
            <a:r>
              <a:rPr lang="en-US" sz="1800" dirty="0"/>
              <a:t> is a generic scrolling container that can contain multiple components and views. </a:t>
            </a:r>
          </a:p>
          <a:p>
            <a:pPr marL="285750" indent="-285750" fontAlgn="base">
              <a:spcBef>
                <a:spcPts val="600"/>
              </a:spcBef>
              <a:spcAft>
                <a:spcPts val="600"/>
              </a:spcAft>
              <a:buFont typeface="Arial" panose="020B0604020202020204" pitchFamily="34" charset="0"/>
              <a:buChar char="•"/>
            </a:pPr>
            <a:r>
              <a:rPr lang="en-US" sz="1800" dirty="0"/>
              <a:t>The scrollable items need not be homogeneous, and you can scroll both vertically and horizontally (by setting the horizontal property).</a:t>
            </a:r>
          </a:p>
          <a:p>
            <a:pPr marL="285750" indent="-285750" fontAlgn="base">
              <a:spcBef>
                <a:spcPts val="600"/>
              </a:spcBef>
              <a:spcAft>
                <a:spcPts val="600"/>
              </a:spcAft>
              <a:buFont typeface="Arial" panose="020B0604020202020204" pitchFamily="34" charset="0"/>
              <a:buChar char="•"/>
            </a:pPr>
            <a:r>
              <a:rPr lang="en-US" sz="1800" dirty="0"/>
              <a:t>This example creates a vertical ScrollView with both images and text mixed together.</a:t>
            </a:r>
          </a:p>
        </p:txBody>
      </p:sp>
    </p:spTree>
    <p:extLst>
      <p:ext uri="{BB962C8B-B14F-4D97-AF65-F5344CB8AC3E}">
        <p14:creationId xmlns:p14="http://schemas.microsoft.com/office/powerpoint/2010/main" val="1518465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F62589-C050-D841-9A97-7FD9CFDF56B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57</a:t>
            </a:fld>
            <a:endParaRPr lang="ja-JP" altLang="en-US"/>
          </a:p>
        </p:txBody>
      </p:sp>
      <p:sp>
        <p:nvSpPr>
          <p:cNvPr id="4" name="Rectangle 3">
            <a:extLst>
              <a:ext uri="{FF2B5EF4-FFF2-40B4-BE49-F238E27FC236}">
                <a16:creationId xmlns:a16="http://schemas.microsoft.com/office/drawing/2014/main" id="{79C2136C-08E5-EF4D-A972-2638E975F4A4}"/>
              </a:ext>
            </a:extLst>
          </p:cNvPr>
          <p:cNvSpPr/>
          <p:nvPr/>
        </p:nvSpPr>
        <p:spPr>
          <a:xfrm>
            <a:off x="1580147" y="496232"/>
            <a:ext cx="8550442" cy="6042680"/>
          </a:xfrm>
          <a:prstGeom prst="rect">
            <a:avLst/>
          </a:prstGeom>
          <a:solidFill>
            <a:schemeClr val="bg1">
              <a:lumMod val="85000"/>
            </a:schemeClr>
          </a:solidFill>
        </p:spPr>
        <p:txBody>
          <a:bodyPr wrap="square">
            <a:spAutoFit/>
          </a:bodyPr>
          <a:lstStyle/>
          <a:p>
            <a:pPr>
              <a:lnSpc>
                <a:spcPts val="15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IScrolledDownAndWhatHappenedNextShockedMe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Scroll</a:t>
            </a:r>
            <a:r>
              <a:rPr lang="en-VN" sz="1600" dirty="0">
                <a:solidFill>
                  <a:srgbClr val="5C6773"/>
                </a:solidFill>
                <a:latin typeface="var(--font-monospace)"/>
                <a:ea typeface="Times New Roman" panose="02020603050405020304" pitchFamily="18" charset="0"/>
                <a:cs typeface="Times New Roman" panose="02020603050405020304" pitchFamily="18" charset="0"/>
              </a:rPr>
              <a:t> me plz&lt;/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If</a:t>
            </a:r>
            <a:r>
              <a:rPr lang="en-VN" sz="1600" dirty="0">
                <a:solidFill>
                  <a:srgbClr val="5C6773"/>
                </a:solidFill>
                <a:latin typeface="var(--font-monospace)"/>
                <a:ea typeface="Times New Roman" panose="02020603050405020304" pitchFamily="18" charset="0"/>
                <a:cs typeface="Times New Roman" panose="02020603050405020304" pitchFamily="18" charset="0"/>
              </a:rPr>
              <a:t> you like&lt;/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Scrolling</a:t>
            </a:r>
            <a:r>
              <a:rPr lang="en-VN" sz="1600" dirty="0">
                <a:solidFill>
                  <a:srgbClr val="5C6773"/>
                </a:solidFill>
                <a:latin typeface="var(--font-monospace)"/>
                <a:ea typeface="Times New Roman" panose="02020603050405020304" pitchFamily="18" charset="0"/>
                <a:cs typeface="Times New Roman" panose="02020603050405020304" pitchFamily="18" charset="0"/>
              </a:rPr>
              <a:t> down&lt;/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What</a:t>
            </a:r>
            <a:r>
              <a:rPr lang="en-VN" sz="1600" dirty="0">
                <a:solidFill>
                  <a:srgbClr val="86B300"/>
                </a:solidFill>
                <a:latin typeface="var(--font-monospace)"/>
                <a:ea typeface="Times New Roman" panose="02020603050405020304" pitchFamily="18" charset="0"/>
                <a:cs typeface="Times New Roman" panose="02020603050405020304" pitchFamily="18" charset="0"/>
              </a:rPr>
              <a:t>'s the best&lt;/Text&gt;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endParaRPr lang="en-VN" sz="1600" dirty="0"/>
          </a:p>
        </p:txBody>
      </p:sp>
    </p:spTree>
    <p:extLst>
      <p:ext uri="{BB962C8B-B14F-4D97-AF65-F5344CB8AC3E}">
        <p14:creationId xmlns:p14="http://schemas.microsoft.com/office/powerpoint/2010/main" val="1316898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3F1AE-97D5-9747-A41D-D625A4C5FF7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58</a:t>
            </a:fld>
            <a:endParaRPr lang="ja-JP" altLang="en-US"/>
          </a:p>
        </p:txBody>
      </p:sp>
      <p:sp>
        <p:nvSpPr>
          <p:cNvPr id="3" name="Rectangle 2">
            <a:extLst>
              <a:ext uri="{FF2B5EF4-FFF2-40B4-BE49-F238E27FC236}">
                <a16:creationId xmlns:a16="http://schemas.microsoft.com/office/drawing/2014/main" id="{152F7FE8-2F49-5F49-86DD-2E28893A2AF1}"/>
              </a:ext>
            </a:extLst>
          </p:cNvPr>
          <p:cNvSpPr/>
          <p:nvPr/>
        </p:nvSpPr>
        <p:spPr>
          <a:xfrm>
            <a:off x="533401" y="847150"/>
            <a:ext cx="6096000" cy="5509200"/>
          </a:xfrm>
          <a:prstGeom prst="rect">
            <a:avLst/>
          </a:prstGeom>
          <a:solidFill>
            <a:schemeClr val="bg1">
              <a:lumMod val="95000"/>
            </a:schemeClr>
          </a:solidFill>
        </p:spPr>
        <p:txBody>
          <a:bodyPr>
            <a:spAutoFit/>
          </a:bodyPr>
          <a:lstStyle/>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Framework</a:t>
            </a:r>
            <a:r>
              <a:rPr lang="en-VN" sz="1600" dirty="0">
                <a:solidFill>
                  <a:srgbClr val="5C6773"/>
                </a:solidFill>
                <a:latin typeface="var(--font-monospace)"/>
                <a:ea typeface="Times New Roman" panose="02020603050405020304" pitchFamily="18" charset="0"/>
                <a:cs typeface="Times New Roman" panose="02020603050405020304" pitchFamily="18" charset="0"/>
              </a:rPr>
              <a:t> around?&lt;/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80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36CF1414-9ED9-B641-A9EF-4CAB78D6A840}"/>
              </a:ext>
            </a:extLst>
          </p:cNvPr>
          <p:cNvPicPr>
            <a:picLocks noChangeAspect="1"/>
          </p:cNvPicPr>
          <p:nvPr/>
        </p:nvPicPr>
        <p:blipFill>
          <a:blip r:embed="rId3"/>
          <a:stretch>
            <a:fillRect/>
          </a:stretch>
        </p:blipFill>
        <p:spPr>
          <a:xfrm>
            <a:off x="7352076" y="615949"/>
            <a:ext cx="3416300" cy="5626100"/>
          </a:xfrm>
          <a:prstGeom prst="rect">
            <a:avLst/>
          </a:prstGeom>
          <a:ln>
            <a:solidFill>
              <a:schemeClr val="bg1">
                <a:lumMod val="85000"/>
              </a:schemeClr>
            </a:solidFill>
          </a:ln>
        </p:spPr>
      </p:pic>
    </p:spTree>
    <p:extLst>
      <p:ext uri="{BB962C8B-B14F-4D97-AF65-F5344CB8AC3E}">
        <p14:creationId xmlns:p14="http://schemas.microsoft.com/office/powerpoint/2010/main" val="893312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F8788E-87E4-6B45-AB60-4C94EBD86C8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59</a:t>
            </a:fld>
            <a:endParaRPr lang="ja-JP" altLang="en-US"/>
          </a:p>
        </p:txBody>
      </p:sp>
      <p:sp>
        <p:nvSpPr>
          <p:cNvPr id="3" name="TextBox 2">
            <a:extLst>
              <a:ext uri="{FF2B5EF4-FFF2-40B4-BE49-F238E27FC236}">
                <a16:creationId xmlns:a16="http://schemas.microsoft.com/office/drawing/2014/main" id="{C41A78B8-2178-A646-BAEB-14B0B4819197}"/>
              </a:ext>
            </a:extLst>
          </p:cNvPr>
          <p:cNvSpPr txBox="1"/>
          <p:nvPr/>
        </p:nvSpPr>
        <p:spPr>
          <a:xfrm>
            <a:off x="1143000" y="1759284"/>
            <a:ext cx="9906000" cy="3600986"/>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b="1" dirty="0" err="1"/>
              <a:t>ScrollViews</a:t>
            </a:r>
            <a:r>
              <a:rPr lang="en-US" sz="1800" dirty="0"/>
              <a:t> can be configured to allow </a:t>
            </a:r>
            <a:r>
              <a:rPr lang="en-US" sz="1800" b="1" dirty="0"/>
              <a:t>paging</a:t>
            </a:r>
            <a:r>
              <a:rPr lang="en-US" sz="1800" dirty="0"/>
              <a:t> through views using swiping gestures by using the </a:t>
            </a:r>
            <a:r>
              <a:rPr lang="en-US" sz="1800" b="1" dirty="0" err="1"/>
              <a:t>pagingEnabled</a:t>
            </a:r>
            <a:r>
              <a:rPr lang="en-US" sz="1800" dirty="0"/>
              <a:t> props. </a:t>
            </a:r>
          </a:p>
          <a:p>
            <a:pPr marL="285750" indent="-285750" fontAlgn="base">
              <a:spcBef>
                <a:spcPts val="600"/>
              </a:spcBef>
              <a:spcAft>
                <a:spcPts val="600"/>
              </a:spcAft>
              <a:buFont typeface="Arial" panose="020B0604020202020204" pitchFamily="34" charset="0"/>
              <a:buChar char="•"/>
            </a:pPr>
            <a:r>
              <a:rPr lang="en-US" sz="1800" dirty="0"/>
              <a:t>Swiping horizontally between views can also be implemented on Android using the </a:t>
            </a:r>
            <a:r>
              <a:rPr lang="en-US" sz="1800" dirty="0">
                <a:hlinkClick r:id="rId3"/>
              </a:rPr>
              <a:t>ViewPager</a:t>
            </a:r>
            <a:r>
              <a:rPr lang="en-US" sz="1800" dirty="0"/>
              <a:t> component.</a:t>
            </a:r>
          </a:p>
          <a:p>
            <a:pPr marL="285750" indent="-285750" fontAlgn="base">
              <a:spcBef>
                <a:spcPts val="600"/>
              </a:spcBef>
              <a:spcAft>
                <a:spcPts val="600"/>
              </a:spcAft>
              <a:buFont typeface="Arial" panose="020B0604020202020204" pitchFamily="34" charset="0"/>
              <a:buChar char="•"/>
            </a:pPr>
            <a:r>
              <a:rPr lang="en-US" sz="1800" dirty="0"/>
              <a:t>On iOS a </a:t>
            </a:r>
            <a:r>
              <a:rPr lang="en-US" sz="1800" b="1" dirty="0"/>
              <a:t>ScrollView with a single item </a:t>
            </a:r>
            <a:r>
              <a:rPr lang="en-US" sz="1800" dirty="0"/>
              <a:t>can be used to </a:t>
            </a:r>
            <a:r>
              <a:rPr lang="en-US" sz="1800" b="1" dirty="0"/>
              <a:t>allow the user to zoom content</a:t>
            </a:r>
            <a:r>
              <a:rPr lang="en-US" sz="1800" dirty="0"/>
              <a:t>. Set up the </a:t>
            </a:r>
            <a:r>
              <a:rPr lang="en-US" sz="1800" b="1" dirty="0" err="1"/>
              <a:t>maximumZoomScale</a:t>
            </a:r>
            <a:r>
              <a:rPr lang="en-US" sz="1800" dirty="0"/>
              <a:t> and </a:t>
            </a:r>
            <a:r>
              <a:rPr lang="en-US" sz="1800" b="1" dirty="0" err="1"/>
              <a:t>minimumZoomScale</a:t>
            </a:r>
            <a:r>
              <a:rPr lang="en-US" sz="1800" dirty="0"/>
              <a:t> props and your user will be able to use </a:t>
            </a:r>
            <a:r>
              <a:rPr lang="en-US" sz="1800" b="1" dirty="0"/>
              <a:t>pinch and expand gestures</a:t>
            </a:r>
            <a:r>
              <a:rPr lang="en-US" sz="1800" dirty="0"/>
              <a:t> to zoom in and out.</a:t>
            </a:r>
          </a:p>
          <a:p>
            <a:pPr marL="285750" indent="-285750" fontAlgn="base">
              <a:spcBef>
                <a:spcPts val="600"/>
              </a:spcBef>
              <a:spcAft>
                <a:spcPts val="600"/>
              </a:spcAft>
              <a:buFont typeface="Arial" panose="020B0604020202020204" pitchFamily="34" charset="0"/>
              <a:buChar char="•"/>
            </a:pPr>
            <a:r>
              <a:rPr lang="en-US" sz="1800" dirty="0"/>
              <a:t>The ScrollView works best to present </a:t>
            </a:r>
            <a:r>
              <a:rPr lang="en-US" sz="1800" b="1" dirty="0"/>
              <a:t>a small amount of things of a limited size</a:t>
            </a:r>
            <a:r>
              <a:rPr lang="en-US" sz="1800" dirty="0"/>
              <a:t>. All the elements and views of a ScrollView are rendered, even if they are not currently shown on the screen. If you have a long list of more items than can fit on the screen, you should use a </a:t>
            </a:r>
            <a:r>
              <a:rPr lang="en-US" sz="1800" dirty="0" err="1"/>
              <a:t>FlatList</a:t>
            </a:r>
            <a:r>
              <a:rPr lang="en-US" sz="1800" dirty="0"/>
              <a:t> instead. </a:t>
            </a:r>
          </a:p>
        </p:txBody>
      </p:sp>
    </p:spTree>
    <p:extLst>
      <p:ext uri="{BB962C8B-B14F-4D97-AF65-F5344CB8AC3E}">
        <p14:creationId xmlns:p14="http://schemas.microsoft.com/office/powerpoint/2010/main" val="398874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76272B-9942-CC4F-90F0-CF94A1E4238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pic>
        <p:nvPicPr>
          <p:cNvPr id="3" name="Picture 2">
            <a:extLst>
              <a:ext uri="{FF2B5EF4-FFF2-40B4-BE49-F238E27FC236}">
                <a16:creationId xmlns:a16="http://schemas.microsoft.com/office/drawing/2014/main" id="{A7C1FFA1-5007-4C40-A1F2-207B5B905A48}"/>
              </a:ext>
            </a:extLst>
          </p:cNvPr>
          <p:cNvPicPr>
            <a:picLocks noChangeAspect="1"/>
          </p:cNvPicPr>
          <p:nvPr/>
        </p:nvPicPr>
        <p:blipFill>
          <a:blip r:embed="rId3"/>
          <a:stretch>
            <a:fillRect/>
          </a:stretch>
        </p:blipFill>
        <p:spPr>
          <a:xfrm>
            <a:off x="53787" y="1140198"/>
            <a:ext cx="8286681" cy="4577603"/>
          </a:xfrm>
          <a:prstGeom prst="rect">
            <a:avLst/>
          </a:prstGeom>
        </p:spPr>
      </p:pic>
      <p:sp>
        <p:nvSpPr>
          <p:cNvPr id="4" name="TextBox 3">
            <a:extLst>
              <a:ext uri="{FF2B5EF4-FFF2-40B4-BE49-F238E27FC236}">
                <a16:creationId xmlns:a16="http://schemas.microsoft.com/office/drawing/2014/main" id="{C00E8D55-7C24-EA45-B8B7-92F2C5AECFE7}"/>
              </a:ext>
            </a:extLst>
          </p:cNvPr>
          <p:cNvSpPr txBox="1"/>
          <p:nvPr/>
        </p:nvSpPr>
        <p:spPr>
          <a:xfrm>
            <a:off x="8610600" y="2120948"/>
            <a:ext cx="3083859" cy="2985433"/>
          </a:xfrm>
          <a:prstGeom prst="rect">
            <a:avLst/>
          </a:prstGeom>
          <a:noFill/>
        </p:spPr>
        <p:txBody>
          <a:bodyPr wrap="square" rtlCol="0">
            <a:spAutoFit/>
          </a:bodyPr>
          <a:lstStyle/>
          <a:p>
            <a:pPr fontAlgn="base"/>
            <a:r>
              <a:rPr lang="en-US" sz="2400" b="1" dirty="0"/>
              <a:t>Fast Refresh</a:t>
            </a:r>
          </a:p>
          <a:p>
            <a:pPr fontAlgn="base"/>
            <a:endParaRPr lang="en-US" sz="2400" b="1" dirty="0"/>
          </a:p>
          <a:p>
            <a:pPr fontAlgn="base"/>
            <a:r>
              <a:rPr lang="en-US" sz="1800" b="1" dirty="0"/>
              <a:t>See your changes as soon as you save.</a:t>
            </a:r>
            <a:r>
              <a:rPr lang="en-US" sz="1800" dirty="0"/>
              <a:t> With the power of JavaScript, React Native lets you iterate at lightning speed. No more waiting for native builds to finish. Save, see, repeat.</a:t>
            </a:r>
          </a:p>
          <a:p>
            <a:endParaRPr lang="en-VN" dirty="0"/>
          </a:p>
        </p:txBody>
      </p:sp>
    </p:spTree>
    <p:extLst>
      <p:ext uri="{BB962C8B-B14F-4D97-AF65-F5344CB8AC3E}">
        <p14:creationId xmlns:p14="http://schemas.microsoft.com/office/powerpoint/2010/main" val="368311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Using List Views</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60</a:t>
            </a:fld>
            <a:endParaRPr lang="ja-JP" altLang="en-US"/>
          </a:p>
        </p:txBody>
      </p:sp>
      <p:sp>
        <p:nvSpPr>
          <p:cNvPr id="3" name="TextBox 2">
            <a:extLst>
              <a:ext uri="{FF2B5EF4-FFF2-40B4-BE49-F238E27FC236}">
                <a16:creationId xmlns:a16="http://schemas.microsoft.com/office/drawing/2014/main" id="{44EE5F75-3D6A-734D-926B-D5CF8028FDC2}"/>
              </a:ext>
            </a:extLst>
          </p:cNvPr>
          <p:cNvSpPr txBox="1"/>
          <p:nvPr/>
        </p:nvSpPr>
        <p:spPr>
          <a:xfrm>
            <a:off x="838200" y="1701321"/>
            <a:ext cx="10515600" cy="4185761"/>
          </a:xfrm>
          <a:prstGeom prst="rect">
            <a:avLst/>
          </a:prstGeom>
          <a:noFill/>
        </p:spPr>
        <p:txBody>
          <a:bodyPr wrap="square" rtlCol="0">
            <a:spAutoFit/>
          </a:bodyPr>
          <a:lstStyle/>
          <a:p>
            <a:pPr fontAlgn="base">
              <a:spcBef>
                <a:spcPts val="600"/>
              </a:spcBef>
              <a:spcAft>
                <a:spcPts val="600"/>
              </a:spcAft>
            </a:pPr>
            <a:r>
              <a:rPr lang="en-US" sz="1800" dirty="0"/>
              <a:t>React Native provides a suite of components for presenting lists of data. Generally, you'll want to use either </a:t>
            </a:r>
            <a:r>
              <a:rPr lang="en-US" sz="1800" dirty="0">
                <a:hlinkClick r:id="rId3"/>
              </a:rPr>
              <a:t>FlatList</a:t>
            </a:r>
            <a:r>
              <a:rPr lang="en-US" sz="1800" dirty="0"/>
              <a:t> or </a:t>
            </a:r>
            <a:r>
              <a:rPr lang="en-US" sz="1800" dirty="0">
                <a:hlinkClick r:id="rId4"/>
              </a:rPr>
              <a:t>SectionList</a:t>
            </a:r>
            <a:r>
              <a:rPr lang="en-US" sz="1800" dirty="0"/>
              <a:t>.</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FlatList</a:t>
            </a:r>
            <a:r>
              <a:rPr lang="en-US" sz="1800" dirty="0"/>
              <a:t> component displays a scrolling list of changing, but similarly structured, data. </a:t>
            </a:r>
          </a:p>
          <a:p>
            <a:pPr marL="285750" indent="-285750" fontAlgn="base">
              <a:spcBef>
                <a:spcPts val="600"/>
              </a:spcBef>
              <a:spcAft>
                <a:spcPts val="600"/>
              </a:spcAft>
              <a:buFont typeface="Arial" panose="020B0604020202020204" pitchFamily="34" charset="0"/>
              <a:buChar char="•"/>
            </a:pPr>
            <a:r>
              <a:rPr lang="en-US" sz="1800" b="1" dirty="0" err="1"/>
              <a:t>FlatList</a:t>
            </a:r>
            <a:r>
              <a:rPr lang="en-US" sz="1800" dirty="0"/>
              <a:t> works well for long lists of data, where the number of items might change over time. </a:t>
            </a:r>
          </a:p>
          <a:p>
            <a:pPr marL="285750" indent="-285750" fontAlgn="base">
              <a:spcBef>
                <a:spcPts val="600"/>
              </a:spcBef>
              <a:spcAft>
                <a:spcPts val="600"/>
              </a:spcAft>
              <a:buFont typeface="Arial" panose="020B0604020202020204" pitchFamily="34" charset="0"/>
              <a:buChar char="•"/>
            </a:pPr>
            <a:r>
              <a:rPr lang="en-US" sz="1800" dirty="0"/>
              <a:t>Unlike the more generic </a:t>
            </a:r>
            <a:r>
              <a:rPr lang="en-US" sz="1800" dirty="0">
                <a:hlinkClick r:id="rId5"/>
              </a:rPr>
              <a:t>ScrollView</a:t>
            </a:r>
            <a:r>
              <a:rPr lang="en-US" sz="1800" dirty="0"/>
              <a:t>, the </a:t>
            </a:r>
            <a:r>
              <a:rPr lang="en-US" sz="1800" b="1" dirty="0" err="1"/>
              <a:t>FlatList</a:t>
            </a:r>
            <a:r>
              <a:rPr lang="en-US" sz="1800" dirty="0"/>
              <a:t> only renders elements that are currently showing on the screen, not all the elements at once.</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FlatList</a:t>
            </a:r>
            <a:r>
              <a:rPr lang="en-US" sz="1800" dirty="0"/>
              <a:t> component requires two props: </a:t>
            </a:r>
            <a:r>
              <a:rPr lang="en-US" sz="1800" b="1" dirty="0"/>
              <a:t>data</a:t>
            </a:r>
            <a:r>
              <a:rPr lang="en-US" sz="1800" dirty="0"/>
              <a:t> and </a:t>
            </a:r>
            <a:r>
              <a:rPr lang="en-US" sz="1800" b="1" dirty="0" err="1"/>
              <a:t>renderItem</a:t>
            </a:r>
            <a:r>
              <a:rPr lang="en-US" sz="1800" dirty="0"/>
              <a:t>. </a:t>
            </a:r>
            <a:r>
              <a:rPr lang="en-US" sz="1800" b="1" dirty="0"/>
              <a:t>data</a:t>
            </a:r>
            <a:r>
              <a:rPr lang="en-US" sz="1800" dirty="0"/>
              <a:t> is the source of information for the list. </a:t>
            </a:r>
            <a:r>
              <a:rPr lang="en-US" sz="1800" b="1" dirty="0" err="1"/>
              <a:t>renderItem</a:t>
            </a:r>
            <a:r>
              <a:rPr lang="en-US" sz="1800" dirty="0"/>
              <a:t> takes one item from the source and returns a formatted component to render.</a:t>
            </a:r>
          </a:p>
          <a:p>
            <a:pPr marL="285750" indent="-285750" fontAlgn="base">
              <a:spcBef>
                <a:spcPts val="600"/>
              </a:spcBef>
              <a:spcAft>
                <a:spcPts val="600"/>
              </a:spcAft>
              <a:buFont typeface="Arial" panose="020B0604020202020204" pitchFamily="34" charset="0"/>
              <a:buChar char="•"/>
            </a:pPr>
            <a:r>
              <a:rPr lang="en-US" sz="1800" dirty="0"/>
              <a:t>This example creates a basic </a:t>
            </a:r>
            <a:r>
              <a:rPr lang="en-US" sz="1800" dirty="0" err="1"/>
              <a:t>FlatList</a:t>
            </a:r>
            <a:r>
              <a:rPr lang="en-US" sz="1800" dirty="0"/>
              <a:t> of hardcoded data. Each item in the data props is rendered as a Text component. The </a:t>
            </a:r>
            <a:r>
              <a:rPr lang="en-US" sz="1800" dirty="0" err="1"/>
              <a:t>FlatListBasics</a:t>
            </a:r>
            <a:r>
              <a:rPr lang="en-US" sz="1800" dirty="0"/>
              <a:t> component then renders the </a:t>
            </a:r>
            <a:r>
              <a:rPr lang="en-US" sz="1800" dirty="0" err="1"/>
              <a:t>FlatList</a:t>
            </a:r>
            <a:r>
              <a:rPr lang="en-US" sz="1800" dirty="0"/>
              <a:t> and all Text components.</a:t>
            </a:r>
          </a:p>
        </p:txBody>
      </p:sp>
    </p:spTree>
    <p:extLst>
      <p:ext uri="{BB962C8B-B14F-4D97-AF65-F5344CB8AC3E}">
        <p14:creationId xmlns:p14="http://schemas.microsoft.com/office/powerpoint/2010/main" val="3444109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Networking</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61</a:t>
            </a:fld>
            <a:endParaRPr lang="ja-JP" altLang="en-US"/>
          </a:p>
        </p:txBody>
      </p:sp>
      <p:sp>
        <p:nvSpPr>
          <p:cNvPr id="3" name="TextBox 2">
            <a:extLst>
              <a:ext uri="{FF2B5EF4-FFF2-40B4-BE49-F238E27FC236}">
                <a16:creationId xmlns:a16="http://schemas.microsoft.com/office/drawing/2014/main" id="{B14D25F9-EBC7-EB47-BF08-D17E3B625C8B}"/>
              </a:ext>
            </a:extLst>
          </p:cNvPr>
          <p:cNvSpPr txBox="1"/>
          <p:nvPr/>
        </p:nvSpPr>
        <p:spPr>
          <a:xfrm>
            <a:off x="584200" y="1574800"/>
            <a:ext cx="3953933" cy="400110"/>
          </a:xfrm>
          <a:prstGeom prst="rect">
            <a:avLst/>
          </a:prstGeom>
          <a:noFill/>
        </p:spPr>
        <p:txBody>
          <a:bodyPr wrap="square" rtlCol="0">
            <a:spAutoFit/>
          </a:bodyPr>
          <a:lstStyle/>
          <a:p>
            <a:r>
              <a:rPr lang="en-US" sz="2000" b="1" dirty="0"/>
              <a:t>Using Fetch</a:t>
            </a:r>
          </a:p>
        </p:txBody>
      </p:sp>
      <p:sp>
        <p:nvSpPr>
          <p:cNvPr id="4" name="Rectangle 3">
            <a:extLst>
              <a:ext uri="{FF2B5EF4-FFF2-40B4-BE49-F238E27FC236}">
                <a16:creationId xmlns:a16="http://schemas.microsoft.com/office/drawing/2014/main" id="{50BEBF0B-6B8B-8642-B579-4F979043B2ED}"/>
              </a:ext>
            </a:extLst>
          </p:cNvPr>
          <p:cNvSpPr/>
          <p:nvPr/>
        </p:nvSpPr>
        <p:spPr>
          <a:xfrm>
            <a:off x="584200" y="1974910"/>
            <a:ext cx="11023600" cy="923330"/>
          </a:xfrm>
          <a:prstGeom prst="rect">
            <a:avLst/>
          </a:prstGeom>
        </p:spPr>
        <p:txBody>
          <a:bodyPr wrap="square">
            <a:spAutoFit/>
          </a:bodyPr>
          <a:lstStyle/>
          <a:p>
            <a:r>
              <a:rPr lang="en-US" sz="1800" dirty="0">
                <a:solidFill>
                  <a:srgbClr val="1A1A1A"/>
                </a:solidFill>
                <a:latin typeface="-apple-system"/>
              </a:rPr>
              <a:t>React Native provides the </a:t>
            </a:r>
            <a:r>
              <a:rPr lang="en-US" sz="1800" dirty="0">
                <a:latin typeface="-apple-system"/>
                <a:hlinkClick r:id="rId3"/>
              </a:rPr>
              <a:t>Fetch API</a:t>
            </a:r>
            <a:r>
              <a:rPr lang="en-US" sz="1800" dirty="0">
                <a:solidFill>
                  <a:srgbClr val="1A1A1A"/>
                </a:solidFill>
                <a:latin typeface="-apple-system"/>
              </a:rPr>
              <a:t> for your networking needs. Fetch will seem familiar if you have used </a:t>
            </a:r>
            <a:r>
              <a:rPr lang="en-US" sz="1800" dirty="0" err="1"/>
              <a:t>XMLHttpRequest</a:t>
            </a:r>
            <a:r>
              <a:rPr lang="en-US" sz="1800" dirty="0">
                <a:solidFill>
                  <a:srgbClr val="1A1A1A"/>
                </a:solidFill>
                <a:latin typeface="-apple-system"/>
              </a:rPr>
              <a:t> or other networking APIs before. You may refer to MDN's guide on </a:t>
            </a:r>
            <a:r>
              <a:rPr lang="en-US" sz="1800" dirty="0">
                <a:latin typeface="-apple-system"/>
                <a:hlinkClick r:id="rId4"/>
              </a:rPr>
              <a:t>Using Fetch</a:t>
            </a:r>
            <a:r>
              <a:rPr lang="en-US" sz="1800" dirty="0">
                <a:solidFill>
                  <a:srgbClr val="1A1A1A"/>
                </a:solidFill>
                <a:latin typeface="-apple-system"/>
              </a:rPr>
              <a:t> for additional information.</a:t>
            </a:r>
            <a:endParaRPr lang="en-VN" sz="1800" dirty="0"/>
          </a:p>
        </p:txBody>
      </p:sp>
      <p:sp>
        <p:nvSpPr>
          <p:cNvPr id="5" name="TextBox 4">
            <a:extLst>
              <a:ext uri="{FF2B5EF4-FFF2-40B4-BE49-F238E27FC236}">
                <a16:creationId xmlns:a16="http://schemas.microsoft.com/office/drawing/2014/main" id="{82A070A8-CCAD-0B4D-B2BD-1C460006F15E}"/>
              </a:ext>
            </a:extLst>
          </p:cNvPr>
          <p:cNvSpPr txBox="1"/>
          <p:nvPr/>
        </p:nvSpPr>
        <p:spPr>
          <a:xfrm>
            <a:off x="584200" y="3031067"/>
            <a:ext cx="2379133" cy="369332"/>
          </a:xfrm>
          <a:prstGeom prst="rect">
            <a:avLst/>
          </a:prstGeom>
          <a:noFill/>
        </p:spPr>
        <p:txBody>
          <a:bodyPr wrap="square" rtlCol="0">
            <a:spAutoFit/>
          </a:bodyPr>
          <a:lstStyle/>
          <a:p>
            <a:r>
              <a:rPr lang="en-US" sz="1800" b="1" dirty="0"/>
              <a:t>Making requests</a:t>
            </a:r>
          </a:p>
        </p:txBody>
      </p:sp>
      <p:sp>
        <p:nvSpPr>
          <p:cNvPr id="6" name="TextBox 5">
            <a:extLst>
              <a:ext uri="{FF2B5EF4-FFF2-40B4-BE49-F238E27FC236}">
                <a16:creationId xmlns:a16="http://schemas.microsoft.com/office/drawing/2014/main" id="{5822262D-D66F-A644-9482-BD04DA371353}"/>
              </a:ext>
            </a:extLst>
          </p:cNvPr>
          <p:cNvSpPr txBox="1"/>
          <p:nvPr/>
        </p:nvSpPr>
        <p:spPr>
          <a:xfrm>
            <a:off x="584200" y="3429000"/>
            <a:ext cx="4749800" cy="646331"/>
          </a:xfrm>
          <a:prstGeom prst="rect">
            <a:avLst/>
          </a:prstGeom>
          <a:noFill/>
        </p:spPr>
        <p:txBody>
          <a:bodyPr wrap="square" rtlCol="0">
            <a:spAutoFit/>
          </a:bodyPr>
          <a:lstStyle/>
          <a:p>
            <a:r>
              <a:rPr lang="en-US" sz="1800" dirty="0"/>
              <a:t>In order to fetch content from an arbitrary URL, you can pass the URL to fetch:</a:t>
            </a:r>
            <a:endParaRPr lang="en-VN" sz="1800" dirty="0"/>
          </a:p>
        </p:txBody>
      </p:sp>
      <p:sp>
        <p:nvSpPr>
          <p:cNvPr id="8" name="Rectangle 7">
            <a:extLst>
              <a:ext uri="{FF2B5EF4-FFF2-40B4-BE49-F238E27FC236}">
                <a16:creationId xmlns:a16="http://schemas.microsoft.com/office/drawing/2014/main" id="{E5180901-E7DB-CF44-AC19-A08ACED0C23E}"/>
              </a:ext>
            </a:extLst>
          </p:cNvPr>
          <p:cNvSpPr/>
          <p:nvPr/>
        </p:nvSpPr>
        <p:spPr>
          <a:xfrm>
            <a:off x="746764" y="4311241"/>
            <a:ext cx="4434227" cy="287899"/>
          </a:xfrm>
          <a:prstGeom prst="rect">
            <a:avLst/>
          </a:prstGeom>
          <a:solidFill>
            <a:schemeClr val="bg1">
              <a:lumMod val="95000"/>
            </a:schemeClr>
          </a:solidFill>
          <a:ln>
            <a:noFill/>
          </a:ln>
        </p:spPr>
        <p:txBody>
          <a:bodyPr wrap="none" anchor="ctr">
            <a:spAutoFit/>
          </a:bodyPr>
          <a:lstStyle/>
          <a:p>
            <a:pPr>
              <a:lnSpc>
                <a:spcPts val="13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fetch(</a:t>
            </a:r>
            <a:r>
              <a:rPr lang="en-VN" sz="1800" dirty="0">
                <a:solidFill>
                  <a:srgbClr val="86B300"/>
                </a:solidFill>
                <a:latin typeface="var(--font-monospace)"/>
                <a:ea typeface="Times New Roman" panose="02020603050405020304" pitchFamily="18" charset="0"/>
                <a:cs typeface="Times New Roman" panose="02020603050405020304" pitchFamily="18" charset="0"/>
              </a:rPr>
              <a:t>'https://mywebsite.com/mydata.json'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9" name="TextBox 8">
            <a:extLst>
              <a:ext uri="{FF2B5EF4-FFF2-40B4-BE49-F238E27FC236}">
                <a16:creationId xmlns:a16="http://schemas.microsoft.com/office/drawing/2014/main" id="{1BF12D6A-A4E0-754D-ABD9-6D07C3306D97}"/>
              </a:ext>
            </a:extLst>
          </p:cNvPr>
          <p:cNvSpPr txBox="1"/>
          <p:nvPr/>
        </p:nvSpPr>
        <p:spPr>
          <a:xfrm>
            <a:off x="5604933" y="2827307"/>
            <a:ext cx="6002867" cy="923330"/>
          </a:xfrm>
          <a:prstGeom prst="rect">
            <a:avLst/>
          </a:prstGeom>
          <a:noFill/>
        </p:spPr>
        <p:txBody>
          <a:bodyPr wrap="square" rtlCol="0">
            <a:spAutoFit/>
          </a:bodyPr>
          <a:lstStyle/>
          <a:p>
            <a:r>
              <a:rPr lang="en-US" sz="1800" dirty="0"/>
              <a:t>Fetch also takes an optional second argument that allows you to customize the HTTP request. You may want to specify additional headers, or make a POST request:</a:t>
            </a:r>
            <a:endParaRPr lang="en-VN" sz="1800" dirty="0"/>
          </a:p>
        </p:txBody>
      </p:sp>
      <p:sp>
        <p:nvSpPr>
          <p:cNvPr id="10" name="Rectangle 9">
            <a:extLst>
              <a:ext uri="{FF2B5EF4-FFF2-40B4-BE49-F238E27FC236}">
                <a16:creationId xmlns:a16="http://schemas.microsoft.com/office/drawing/2014/main" id="{8B0B7D0A-1841-AF45-924B-E3C59EFFB632}"/>
              </a:ext>
            </a:extLst>
          </p:cNvPr>
          <p:cNvSpPr/>
          <p:nvPr/>
        </p:nvSpPr>
        <p:spPr>
          <a:xfrm>
            <a:off x="5808133" y="3838265"/>
            <a:ext cx="5096934" cy="2800767"/>
          </a:xfrm>
          <a:prstGeom prst="rect">
            <a:avLst/>
          </a:prstGeom>
          <a:solidFill>
            <a:schemeClr val="bg1">
              <a:lumMod val="95000"/>
            </a:schemeClr>
          </a:solidFill>
          <a:ln>
            <a:noFill/>
          </a:ln>
        </p:spPr>
        <p:txBody>
          <a:bodyPr wrap="square">
            <a:spAutoFit/>
          </a:bodyPr>
          <a:lstStyle/>
          <a:p>
            <a:r>
              <a:rPr lang="en-VN" sz="1600" dirty="0">
                <a:solidFill>
                  <a:srgbClr val="5C6773"/>
                </a:solidFill>
                <a:latin typeface="var(--font-monospace)"/>
                <a:ea typeface="Times New Roman" panose="02020603050405020304" pitchFamily="18" charset="0"/>
                <a:cs typeface="Times New Roman" panose="02020603050405020304" pitchFamily="18" charset="0"/>
              </a:rPr>
              <a:t>fetch(</a:t>
            </a:r>
            <a:r>
              <a:rPr lang="en-VN" sz="1600" dirty="0">
                <a:solidFill>
                  <a:srgbClr val="86B300"/>
                </a:solidFill>
                <a:latin typeface="var(--font-monospace)"/>
                <a:ea typeface="Times New Roman" panose="02020603050405020304" pitchFamily="18" charset="0"/>
                <a:cs typeface="Times New Roman" panose="02020603050405020304" pitchFamily="18" charset="0"/>
              </a:rPr>
              <a:t>'https://mywebsite.com/endpoint/'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method: </a:t>
            </a:r>
            <a:r>
              <a:rPr lang="en-VN" sz="1600" dirty="0">
                <a:solidFill>
                  <a:srgbClr val="86B300"/>
                </a:solidFill>
                <a:latin typeface="var(--font-monospace)"/>
                <a:ea typeface="Times New Roman" panose="02020603050405020304" pitchFamily="18" charset="0"/>
                <a:cs typeface="Times New Roman" panose="02020603050405020304" pitchFamily="18" charset="0"/>
              </a:rPr>
              <a:t>'POST'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headers: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Accept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'application/json'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'Content-Type'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'application/json'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body: </a:t>
            </a:r>
            <a:r>
              <a:rPr lang="en-VN" sz="1600" dirty="0">
                <a:solidFill>
                  <a:srgbClr val="41A6D9"/>
                </a:solidFill>
                <a:latin typeface="var(--font-monospace)"/>
                <a:ea typeface="Times New Roman" panose="02020603050405020304" pitchFamily="18" charset="0"/>
                <a:cs typeface="Times New Roman" panose="02020603050405020304" pitchFamily="18" charset="0"/>
              </a:rPr>
              <a:t>JSON</a:t>
            </a:r>
            <a:r>
              <a:rPr lang="en-VN" sz="1600" dirty="0">
                <a:solidFill>
                  <a:srgbClr val="5C6773"/>
                </a:solidFill>
                <a:latin typeface="var(--font-monospace)"/>
                <a:ea typeface="Times New Roman" panose="02020603050405020304" pitchFamily="18" charset="0"/>
                <a:cs typeface="Times New Roman" panose="02020603050405020304" pitchFamily="18" charset="0"/>
              </a:rPr>
              <a:t>.stringify({</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firstParam: </a:t>
            </a:r>
            <a:r>
              <a:rPr lang="en-VN" sz="1600" dirty="0">
                <a:solidFill>
                  <a:srgbClr val="86B300"/>
                </a:solidFill>
                <a:latin typeface="var(--font-monospace)"/>
                <a:ea typeface="Times New Roman" panose="02020603050405020304" pitchFamily="18" charset="0"/>
                <a:cs typeface="Times New Roman" panose="02020603050405020304" pitchFamily="18" charset="0"/>
              </a:rPr>
              <a:t>'yourValue'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secondParam: </a:t>
            </a:r>
            <a:r>
              <a:rPr lang="en-VN" sz="1600" dirty="0">
                <a:solidFill>
                  <a:srgbClr val="86B300"/>
                </a:solidFill>
                <a:latin typeface="var(--font-monospace)"/>
                <a:ea typeface="Times New Roman" panose="02020603050405020304" pitchFamily="18" charset="0"/>
                <a:cs typeface="Times New Roman" panose="02020603050405020304" pitchFamily="18" charset="0"/>
              </a:rPr>
              <a:t>'yourOtherValue'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031000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1A160B-AFCD-524B-96B0-51AEE3FBD5C7}"/>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62</a:t>
            </a:fld>
            <a:endParaRPr lang="ja-JP" altLang="en-US"/>
          </a:p>
        </p:txBody>
      </p:sp>
      <p:sp>
        <p:nvSpPr>
          <p:cNvPr id="4" name="TextBox 3">
            <a:extLst>
              <a:ext uri="{FF2B5EF4-FFF2-40B4-BE49-F238E27FC236}">
                <a16:creationId xmlns:a16="http://schemas.microsoft.com/office/drawing/2014/main" id="{AB1345A0-BE5D-3142-9EE4-635E232C0AD7}"/>
              </a:ext>
            </a:extLst>
          </p:cNvPr>
          <p:cNvSpPr txBox="1"/>
          <p:nvPr/>
        </p:nvSpPr>
        <p:spPr>
          <a:xfrm>
            <a:off x="338667" y="524933"/>
            <a:ext cx="5215466" cy="369332"/>
          </a:xfrm>
          <a:prstGeom prst="rect">
            <a:avLst/>
          </a:prstGeom>
          <a:noFill/>
        </p:spPr>
        <p:txBody>
          <a:bodyPr wrap="square" rtlCol="0">
            <a:spAutoFit/>
          </a:bodyPr>
          <a:lstStyle/>
          <a:p>
            <a:r>
              <a:rPr lang="en-US" sz="1800" b="1" dirty="0"/>
              <a:t>Handling the response</a:t>
            </a:r>
          </a:p>
        </p:txBody>
      </p:sp>
      <p:sp>
        <p:nvSpPr>
          <p:cNvPr id="5" name="TextBox 4">
            <a:extLst>
              <a:ext uri="{FF2B5EF4-FFF2-40B4-BE49-F238E27FC236}">
                <a16:creationId xmlns:a16="http://schemas.microsoft.com/office/drawing/2014/main" id="{B4AAAA5C-D2DA-D940-A704-1A7A8A8C4F40}"/>
              </a:ext>
            </a:extLst>
          </p:cNvPr>
          <p:cNvSpPr txBox="1"/>
          <p:nvPr/>
        </p:nvSpPr>
        <p:spPr>
          <a:xfrm>
            <a:off x="338667" y="1586089"/>
            <a:ext cx="4707466" cy="1477328"/>
          </a:xfrm>
          <a:prstGeom prst="rect">
            <a:avLst/>
          </a:prstGeom>
          <a:noFill/>
        </p:spPr>
        <p:txBody>
          <a:bodyPr wrap="square" rtlCol="0">
            <a:spAutoFit/>
          </a:bodyPr>
          <a:lstStyle/>
          <a:p>
            <a:r>
              <a:rPr lang="en-US" sz="1800" dirty="0"/>
              <a:t>Networking is an inherently asynchronous operation. Fetch methods will return a </a:t>
            </a:r>
            <a:r>
              <a:rPr lang="en-US" sz="1800" dirty="0">
                <a:hlinkClick r:id="rId3"/>
              </a:rPr>
              <a:t>Promise</a:t>
            </a:r>
            <a:r>
              <a:rPr lang="en-US" sz="1800" dirty="0"/>
              <a:t> that makes it straightforward to write code that works in an asynchronous manner:</a:t>
            </a:r>
            <a:endParaRPr lang="en-VN" sz="1800" dirty="0"/>
          </a:p>
        </p:txBody>
      </p:sp>
      <p:sp>
        <p:nvSpPr>
          <p:cNvPr id="6" name="Rectangle 5">
            <a:extLst>
              <a:ext uri="{FF2B5EF4-FFF2-40B4-BE49-F238E27FC236}">
                <a16:creationId xmlns:a16="http://schemas.microsoft.com/office/drawing/2014/main" id="{2F20CA99-B941-5C4C-901D-AB7C710BF8FE}"/>
              </a:ext>
            </a:extLst>
          </p:cNvPr>
          <p:cNvSpPr/>
          <p:nvPr/>
        </p:nvSpPr>
        <p:spPr>
          <a:xfrm>
            <a:off x="338667" y="3369733"/>
            <a:ext cx="5063065" cy="2862322"/>
          </a:xfrm>
          <a:prstGeom prst="rect">
            <a:avLst/>
          </a:prstGeom>
          <a:solidFill>
            <a:schemeClr val="bg1">
              <a:lumMod val="95000"/>
            </a:schemeClr>
          </a:solidFill>
        </p:spPr>
        <p:txBody>
          <a:bodyPr wrap="square">
            <a:spAutoFit/>
          </a:bodyPr>
          <a:lstStyle/>
          <a:p>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getMoviesFromApiAsync()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fetch(</a:t>
            </a:r>
            <a:r>
              <a:rPr lang="en-VN" sz="1800" dirty="0">
                <a:solidFill>
                  <a:srgbClr val="86B300"/>
                </a:solidFill>
                <a:latin typeface="var(--font-monospace)"/>
                <a:ea typeface="Times New Roman" panose="02020603050405020304" pitchFamily="18" charset="0"/>
                <a:cs typeface="Times New Roman" panose="02020603050405020304" pitchFamily="18" charset="0"/>
              </a:rPr>
              <a:t>'https://reactnative.dev/movies.json'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.then((response) =&gt; response.json())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.then((responseJson)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responseJson.movies;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catch</a:t>
            </a:r>
            <a:r>
              <a:rPr lang="en-VN" sz="1800" dirty="0">
                <a:solidFill>
                  <a:srgbClr val="5C6773"/>
                </a:solidFill>
                <a:latin typeface="var(--font-monospace)"/>
                <a:ea typeface="Times New Roman" panose="02020603050405020304" pitchFamily="18" charset="0"/>
                <a:cs typeface="Times New Roman" panose="02020603050405020304" pitchFamily="18" charset="0"/>
              </a:rPr>
              <a:t>((error)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console.error(error);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7" name="TextBox 6">
            <a:extLst>
              <a:ext uri="{FF2B5EF4-FFF2-40B4-BE49-F238E27FC236}">
                <a16:creationId xmlns:a16="http://schemas.microsoft.com/office/drawing/2014/main" id="{AEEACD40-5E72-914F-BC3C-8C06E05A306F}"/>
              </a:ext>
            </a:extLst>
          </p:cNvPr>
          <p:cNvSpPr txBox="1"/>
          <p:nvPr/>
        </p:nvSpPr>
        <p:spPr>
          <a:xfrm>
            <a:off x="5858932" y="1734492"/>
            <a:ext cx="5181601" cy="923330"/>
          </a:xfrm>
          <a:prstGeom prst="rect">
            <a:avLst/>
          </a:prstGeom>
          <a:noFill/>
        </p:spPr>
        <p:txBody>
          <a:bodyPr wrap="square" rtlCol="0">
            <a:spAutoFit/>
          </a:bodyPr>
          <a:lstStyle/>
          <a:p>
            <a:r>
              <a:rPr lang="en-US" sz="1800" dirty="0"/>
              <a:t>You can also use the proposed ES2017 async/await syntax in a React Native app:</a:t>
            </a:r>
            <a:endParaRPr lang="en-VN" sz="1800" dirty="0"/>
          </a:p>
        </p:txBody>
      </p:sp>
      <p:sp>
        <p:nvSpPr>
          <p:cNvPr id="8" name="Rectangle 7">
            <a:extLst>
              <a:ext uri="{FF2B5EF4-FFF2-40B4-BE49-F238E27FC236}">
                <a16:creationId xmlns:a16="http://schemas.microsoft.com/office/drawing/2014/main" id="{EA412F36-3C2B-B94F-8704-8FB635F0F22C}"/>
              </a:ext>
            </a:extLst>
          </p:cNvPr>
          <p:cNvSpPr/>
          <p:nvPr/>
        </p:nvSpPr>
        <p:spPr>
          <a:xfrm>
            <a:off x="5858932" y="3046017"/>
            <a:ext cx="5825068" cy="2308324"/>
          </a:xfrm>
          <a:prstGeom prst="rect">
            <a:avLst/>
          </a:prstGeom>
          <a:solidFill>
            <a:schemeClr val="bg1">
              <a:lumMod val="95000"/>
            </a:schemeClr>
          </a:solidFill>
        </p:spPr>
        <p:txBody>
          <a:bodyPr wrap="square">
            <a:spAutoFit/>
          </a:bodyPr>
          <a:lstStyle/>
          <a:p>
            <a:r>
              <a:rPr lang="en-VN" sz="1600" dirty="0">
                <a:solidFill>
                  <a:srgbClr val="F2590C"/>
                </a:solidFill>
                <a:latin typeface="var(--font-monospace)"/>
                <a:ea typeface="Times New Roman" panose="02020603050405020304" pitchFamily="18" charset="0"/>
                <a:cs typeface="Times New Roman" panose="02020603050405020304" pitchFamily="18" charset="0"/>
              </a:rPr>
              <a:t>async</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600" dirty="0">
                <a:solidFill>
                  <a:srgbClr val="5C6773"/>
                </a:solidFill>
                <a:latin typeface="var(--font-monospace)"/>
                <a:ea typeface="Times New Roman" panose="02020603050405020304" pitchFamily="18" charset="0"/>
                <a:cs typeface="Times New Roman" panose="02020603050405020304" pitchFamily="18" charset="0"/>
              </a:rPr>
              <a:t> getMoviesFromApi()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try</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let</a:t>
            </a:r>
            <a:r>
              <a:rPr lang="en-VN" sz="1600" dirty="0">
                <a:solidFill>
                  <a:srgbClr val="5C6773"/>
                </a:solidFill>
                <a:latin typeface="var(--font-monospace)"/>
                <a:ea typeface="Times New Roman" panose="02020603050405020304" pitchFamily="18" charset="0"/>
                <a:cs typeface="Times New Roman" panose="02020603050405020304" pitchFamily="18" charset="0"/>
              </a:rPr>
              <a:t> response = </a:t>
            </a:r>
            <a:r>
              <a:rPr lang="en-VN" sz="1600" dirty="0">
                <a:solidFill>
                  <a:srgbClr val="F2590C"/>
                </a:solidFill>
                <a:latin typeface="var(--font-monospace)"/>
                <a:ea typeface="Times New Roman" panose="02020603050405020304" pitchFamily="18" charset="0"/>
                <a:cs typeface="Times New Roman" panose="02020603050405020304" pitchFamily="18" charset="0"/>
              </a:rPr>
              <a:t>await</a:t>
            </a:r>
            <a:r>
              <a:rPr lang="en-VN" sz="1600" dirty="0">
                <a:solidFill>
                  <a:srgbClr val="5C6773"/>
                </a:solidFill>
                <a:latin typeface="var(--font-monospace)"/>
                <a:ea typeface="Times New Roman" panose="02020603050405020304" pitchFamily="18" charset="0"/>
                <a:cs typeface="Times New Roman" panose="02020603050405020304" pitchFamily="18" charset="0"/>
              </a:rPr>
              <a:t> fetch(</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'https://reactnative.dev/movies.json'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let</a:t>
            </a:r>
            <a:r>
              <a:rPr lang="en-VN" sz="1600" dirty="0">
                <a:solidFill>
                  <a:srgbClr val="5C6773"/>
                </a:solidFill>
                <a:latin typeface="var(--font-monospace)"/>
                <a:ea typeface="Times New Roman" panose="02020603050405020304" pitchFamily="18" charset="0"/>
                <a:cs typeface="Times New Roman" panose="02020603050405020304" pitchFamily="18" charset="0"/>
              </a:rPr>
              <a:t> responseJson = </a:t>
            </a:r>
            <a:r>
              <a:rPr lang="en-VN" sz="1600" dirty="0">
                <a:solidFill>
                  <a:srgbClr val="F2590C"/>
                </a:solidFill>
                <a:latin typeface="var(--font-monospace)"/>
                <a:ea typeface="Times New Roman" panose="02020603050405020304" pitchFamily="18" charset="0"/>
                <a:cs typeface="Times New Roman" panose="02020603050405020304" pitchFamily="18" charset="0"/>
              </a:rPr>
              <a:t>await</a:t>
            </a:r>
            <a:r>
              <a:rPr lang="en-VN" sz="1600" dirty="0">
                <a:solidFill>
                  <a:srgbClr val="5C6773"/>
                </a:solidFill>
                <a:latin typeface="var(--font-monospace)"/>
                <a:ea typeface="Times New Roman" panose="02020603050405020304" pitchFamily="18" charset="0"/>
                <a:cs typeface="Times New Roman" panose="02020603050405020304" pitchFamily="18" charset="0"/>
              </a:rPr>
              <a:t> response.json();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responseJson.movies;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catch</a:t>
            </a:r>
            <a:r>
              <a:rPr lang="en-VN" sz="1600" dirty="0">
                <a:solidFill>
                  <a:srgbClr val="5C6773"/>
                </a:solidFill>
                <a:latin typeface="var(--font-monospace)"/>
                <a:ea typeface="Times New Roman" panose="02020603050405020304" pitchFamily="18" charset="0"/>
                <a:cs typeface="Times New Roman" panose="02020603050405020304" pitchFamily="18" charset="0"/>
              </a:rPr>
              <a:t> (error)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console.error(error);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spTree>
    <p:extLst>
      <p:ext uri="{BB962C8B-B14F-4D97-AF65-F5344CB8AC3E}">
        <p14:creationId xmlns:p14="http://schemas.microsoft.com/office/powerpoint/2010/main" val="2265630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2A0112-478A-C94D-95C6-1B7CC300CFB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63</a:t>
            </a:fld>
            <a:endParaRPr lang="ja-JP" altLang="en-US"/>
          </a:p>
        </p:txBody>
      </p:sp>
      <p:sp>
        <p:nvSpPr>
          <p:cNvPr id="3" name="Rectangle 2">
            <a:extLst>
              <a:ext uri="{FF2B5EF4-FFF2-40B4-BE49-F238E27FC236}">
                <a16:creationId xmlns:a16="http://schemas.microsoft.com/office/drawing/2014/main" id="{B8196A15-8E5C-7742-A9EB-3B0F97967F90}"/>
              </a:ext>
            </a:extLst>
          </p:cNvPr>
          <p:cNvSpPr/>
          <p:nvPr/>
        </p:nvSpPr>
        <p:spPr>
          <a:xfrm>
            <a:off x="491067" y="746861"/>
            <a:ext cx="5300133" cy="5675208"/>
          </a:xfrm>
          <a:prstGeom prst="rect">
            <a:avLst/>
          </a:prstGeom>
          <a:solidFill>
            <a:schemeClr val="bg1">
              <a:lumMod val="95000"/>
            </a:schemeClr>
          </a:solidFill>
        </p:spPr>
        <p:txBody>
          <a:bodyPr wrap="square">
            <a:spAutoFit/>
          </a:bodyPr>
          <a:lstStyle/>
          <a:p>
            <a:pPr>
              <a:lnSpc>
                <a:spcPts val="15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FlatList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ActivityIndicator</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FetchExample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6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super</a:t>
            </a:r>
            <a:r>
              <a:rPr lang="en-VN" sz="16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 ={ isLoading: </a:t>
            </a:r>
            <a:r>
              <a:rPr lang="en-VN" sz="1600" dirty="0">
                <a:solidFill>
                  <a:srgbClr val="F2590C"/>
                </a:solidFill>
                <a:latin typeface="var(--font-monospace)"/>
                <a:ea typeface="Times New Roman" panose="02020603050405020304" pitchFamily="18" charset="0"/>
                <a:cs typeface="Times New Roman" panose="02020603050405020304" pitchFamily="18" charset="0"/>
              </a:rPr>
              <a:t>true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componentDidMount(){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fetch(</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'https://reactnative.dev/movies.json'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.then((response) =&gt; response.json())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.then((responseJson) =&gt;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.setState({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isLoading: </a:t>
            </a:r>
            <a:r>
              <a:rPr lang="en-VN" sz="1600" dirty="0">
                <a:solidFill>
                  <a:srgbClr val="F2590C"/>
                </a:solidFill>
                <a:latin typeface="var(--font-monospace)"/>
                <a:ea typeface="Times New Roman" panose="02020603050405020304" pitchFamily="18" charset="0"/>
                <a:cs typeface="Times New Roman" panose="02020603050405020304" pitchFamily="18" charset="0"/>
              </a:rPr>
              <a:t>false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dataSource: responseJson.movies,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catch</a:t>
            </a:r>
            <a:r>
              <a:rPr lang="en-VN" sz="1600" dirty="0">
                <a:solidFill>
                  <a:srgbClr val="5C6773"/>
                </a:solidFill>
                <a:latin typeface="var(--font-monospace)"/>
                <a:ea typeface="Times New Roman" panose="02020603050405020304" pitchFamily="18" charset="0"/>
                <a:cs typeface="Times New Roman" panose="02020603050405020304" pitchFamily="18" charset="0"/>
              </a:rPr>
              <a:t>((error)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console.error(error);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t> </a:t>
            </a:r>
          </a:p>
        </p:txBody>
      </p:sp>
      <p:sp>
        <p:nvSpPr>
          <p:cNvPr id="4" name="Rectangle 3">
            <a:extLst>
              <a:ext uri="{FF2B5EF4-FFF2-40B4-BE49-F238E27FC236}">
                <a16:creationId xmlns:a16="http://schemas.microsoft.com/office/drawing/2014/main" id="{03BBB5CC-334A-D648-8992-2E048710739C}"/>
              </a:ext>
            </a:extLst>
          </p:cNvPr>
          <p:cNvSpPr/>
          <p:nvPr/>
        </p:nvSpPr>
        <p:spPr>
          <a:xfrm>
            <a:off x="6290735" y="1420122"/>
            <a:ext cx="4690533" cy="4328685"/>
          </a:xfrm>
          <a:prstGeom prst="rect">
            <a:avLst/>
          </a:prstGeom>
          <a:solidFill>
            <a:schemeClr val="bg1">
              <a:lumMod val="95000"/>
            </a:schemeClr>
          </a:solidFill>
        </p:spPr>
        <p:txBody>
          <a:bodyPr wrap="square">
            <a:spAutoFit/>
          </a:bodyPr>
          <a:lstStyle/>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render(){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if</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.state.isLoading){</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20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ActivityIndicator</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paddingTop:</a:t>
            </a:r>
            <a:r>
              <a:rPr lang="en-VN" sz="1600" dirty="0">
                <a:solidFill>
                  <a:srgbClr val="F08C36"/>
                </a:solidFill>
                <a:latin typeface="var(--font-monospace)"/>
                <a:ea typeface="Times New Roman" panose="02020603050405020304" pitchFamily="18" charset="0"/>
                <a:cs typeface="Times New Roman" panose="02020603050405020304" pitchFamily="18" charset="0"/>
              </a:rPr>
              <a:t>20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FlatList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data={</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.state.dataSource}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renderItem={({item}) =&gt;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&gt;{item.title}, {item.releaseYear}&lt;/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keyExtractor={({id}, index) =&gt; id}</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p>
        </p:txBody>
      </p:sp>
    </p:spTree>
    <p:extLst>
      <p:ext uri="{BB962C8B-B14F-4D97-AF65-F5344CB8AC3E}">
        <p14:creationId xmlns:p14="http://schemas.microsoft.com/office/powerpoint/2010/main" val="1187757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32FC5F-B035-F44F-8CBA-F443FEC7793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64</a:t>
            </a:fld>
            <a:endParaRPr lang="ja-JP" altLang="en-US"/>
          </a:p>
        </p:txBody>
      </p:sp>
      <p:pic>
        <p:nvPicPr>
          <p:cNvPr id="3" name="Picture 2">
            <a:extLst>
              <a:ext uri="{FF2B5EF4-FFF2-40B4-BE49-F238E27FC236}">
                <a16:creationId xmlns:a16="http://schemas.microsoft.com/office/drawing/2014/main" id="{3DD8CBAE-AC8B-AC4A-8863-CAA0353B5E90}"/>
              </a:ext>
            </a:extLst>
          </p:cNvPr>
          <p:cNvPicPr>
            <a:picLocks noChangeAspect="1"/>
          </p:cNvPicPr>
          <p:nvPr/>
        </p:nvPicPr>
        <p:blipFill>
          <a:blip r:embed="rId3"/>
          <a:stretch>
            <a:fillRect/>
          </a:stretch>
        </p:blipFill>
        <p:spPr>
          <a:xfrm>
            <a:off x="3843867" y="531559"/>
            <a:ext cx="3536950" cy="5824791"/>
          </a:xfrm>
          <a:prstGeom prst="rect">
            <a:avLst/>
          </a:prstGeom>
          <a:noFill/>
          <a:ln>
            <a:solidFill>
              <a:schemeClr val="bg1">
                <a:lumMod val="85000"/>
              </a:schemeClr>
            </a:solidFill>
          </a:ln>
        </p:spPr>
      </p:pic>
    </p:spTree>
    <p:extLst>
      <p:ext uri="{BB962C8B-B14F-4D97-AF65-F5344CB8AC3E}">
        <p14:creationId xmlns:p14="http://schemas.microsoft.com/office/powerpoint/2010/main" val="3802889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240FB0-4992-3F4D-A1F1-57D8663B41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65</a:t>
            </a:fld>
            <a:endParaRPr lang="ja-JP" altLang="en-US"/>
          </a:p>
        </p:txBody>
      </p:sp>
      <p:sp>
        <p:nvSpPr>
          <p:cNvPr id="3" name="TextBox 2">
            <a:extLst>
              <a:ext uri="{FF2B5EF4-FFF2-40B4-BE49-F238E27FC236}">
                <a16:creationId xmlns:a16="http://schemas.microsoft.com/office/drawing/2014/main" id="{A61AE183-433E-EA4B-A0FE-665A90F55FBC}"/>
              </a:ext>
            </a:extLst>
          </p:cNvPr>
          <p:cNvSpPr txBox="1"/>
          <p:nvPr/>
        </p:nvSpPr>
        <p:spPr>
          <a:xfrm>
            <a:off x="321733" y="558800"/>
            <a:ext cx="4944533" cy="400110"/>
          </a:xfrm>
          <a:prstGeom prst="rect">
            <a:avLst/>
          </a:prstGeom>
          <a:noFill/>
        </p:spPr>
        <p:txBody>
          <a:bodyPr wrap="square" rtlCol="0">
            <a:spAutoFit/>
          </a:bodyPr>
          <a:lstStyle/>
          <a:p>
            <a:r>
              <a:rPr lang="en-US" sz="2000" b="1" dirty="0"/>
              <a:t>Using Other Networking Libraries</a:t>
            </a:r>
          </a:p>
        </p:txBody>
      </p:sp>
      <p:sp>
        <p:nvSpPr>
          <p:cNvPr id="4" name="TextBox 3">
            <a:extLst>
              <a:ext uri="{FF2B5EF4-FFF2-40B4-BE49-F238E27FC236}">
                <a16:creationId xmlns:a16="http://schemas.microsoft.com/office/drawing/2014/main" id="{32B6F133-22C7-F048-8DA2-90092243653A}"/>
              </a:ext>
            </a:extLst>
          </p:cNvPr>
          <p:cNvSpPr txBox="1"/>
          <p:nvPr/>
        </p:nvSpPr>
        <p:spPr>
          <a:xfrm>
            <a:off x="457198" y="1258547"/>
            <a:ext cx="10896601" cy="646331"/>
          </a:xfrm>
          <a:prstGeom prst="rect">
            <a:avLst/>
          </a:prstGeom>
          <a:noFill/>
        </p:spPr>
        <p:txBody>
          <a:bodyPr wrap="square" rtlCol="0">
            <a:spAutoFit/>
          </a:bodyPr>
          <a:lstStyle/>
          <a:p>
            <a:r>
              <a:rPr lang="en-US" sz="1800" dirty="0"/>
              <a:t>The </a:t>
            </a:r>
            <a:r>
              <a:rPr lang="en-US" sz="1800" dirty="0">
                <a:hlinkClick r:id="rId3"/>
              </a:rPr>
              <a:t>XMLHttpRequest API</a:t>
            </a:r>
            <a:r>
              <a:rPr lang="en-US" sz="1800" dirty="0"/>
              <a:t> is built into React Native. This means that you can use third party libraries such as </a:t>
            </a:r>
            <a:r>
              <a:rPr lang="en-US" sz="1800" dirty="0">
                <a:hlinkClick r:id="rId4"/>
              </a:rPr>
              <a:t>frisbee</a:t>
            </a:r>
            <a:r>
              <a:rPr lang="en-US" sz="1800" dirty="0"/>
              <a:t> or </a:t>
            </a:r>
            <a:r>
              <a:rPr lang="en-US" sz="1800" dirty="0">
                <a:hlinkClick r:id="rId5"/>
              </a:rPr>
              <a:t>axios</a:t>
            </a:r>
            <a:r>
              <a:rPr lang="en-US" sz="1800" dirty="0"/>
              <a:t> that depend on it, or you can use the </a:t>
            </a:r>
            <a:r>
              <a:rPr lang="en-US" sz="1800" dirty="0" err="1"/>
              <a:t>XMLHttpRequest</a:t>
            </a:r>
            <a:r>
              <a:rPr lang="en-US" sz="1800" dirty="0"/>
              <a:t> API directly if you prefer.</a:t>
            </a:r>
            <a:endParaRPr lang="en-VN" sz="1800" dirty="0"/>
          </a:p>
        </p:txBody>
      </p:sp>
      <p:sp>
        <p:nvSpPr>
          <p:cNvPr id="5" name="Rectangle 4">
            <a:extLst>
              <a:ext uri="{FF2B5EF4-FFF2-40B4-BE49-F238E27FC236}">
                <a16:creationId xmlns:a16="http://schemas.microsoft.com/office/drawing/2014/main" id="{B84A4F16-3DC1-D945-B17E-2963F5CEC81F}"/>
              </a:ext>
            </a:extLst>
          </p:cNvPr>
          <p:cNvSpPr/>
          <p:nvPr/>
        </p:nvSpPr>
        <p:spPr>
          <a:xfrm>
            <a:off x="1896535" y="2266659"/>
            <a:ext cx="6400800" cy="4247317"/>
          </a:xfrm>
          <a:prstGeom prst="rect">
            <a:avLst/>
          </a:prstGeom>
          <a:solidFill>
            <a:schemeClr val="bg1">
              <a:lumMod val="95000"/>
            </a:schemeClr>
          </a:solidFill>
        </p:spPr>
        <p:txBody>
          <a:bodyPr wrap="square">
            <a:spAutoFit/>
          </a:bodyPr>
          <a:lstStyle/>
          <a:p>
            <a:r>
              <a:rPr lang="en-VN" sz="1800" dirty="0">
                <a:solidFill>
                  <a:srgbClr val="F2590C"/>
                </a:solidFill>
                <a:latin typeface="var(--font-monospace)"/>
                <a:ea typeface="Times New Roman" panose="02020603050405020304" pitchFamily="18" charset="0"/>
                <a:cs typeface="Times New Roman" panose="02020603050405020304" pitchFamily="18" charset="0"/>
              </a:rPr>
              <a:t>var</a:t>
            </a:r>
            <a:r>
              <a:rPr lang="en-VN" sz="1800" dirty="0">
                <a:solidFill>
                  <a:srgbClr val="5C6773"/>
                </a:solidFill>
                <a:latin typeface="var(--font-monospace)"/>
                <a:ea typeface="Times New Roman" panose="02020603050405020304" pitchFamily="18" charset="0"/>
                <a:cs typeface="Times New Roman" panose="02020603050405020304" pitchFamily="18" charset="0"/>
              </a:rPr>
              <a:t> request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XMLHttpRequest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request.onreadystatechange = (e)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(request.readyState !== </a:t>
            </a:r>
            <a:r>
              <a:rPr lang="en-VN" sz="1800" dirty="0">
                <a:solidFill>
                  <a:srgbClr val="F08C36"/>
                </a:solidFill>
                <a:latin typeface="var(--font-monospace)"/>
                <a:ea typeface="Times New Roman" panose="02020603050405020304" pitchFamily="18" charset="0"/>
                <a:cs typeface="Times New Roman" panose="02020603050405020304" pitchFamily="18" charset="0"/>
              </a:rPr>
              <a:t>4</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(request.status === </a:t>
            </a:r>
            <a:r>
              <a:rPr lang="en-VN" sz="1800" dirty="0">
                <a:solidFill>
                  <a:srgbClr val="F08C36"/>
                </a:solidFill>
                <a:latin typeface="var(--font-monospace)"/>
                <a:ea typeface="Times New Roman" panose="02020603050405020304" pitchFamily="18" charset="0"/>
                <a:cs typeface="Times New Roman" panose="02020603050405020304" pitchFamily="18" charset="0"/>
              </a:rPr>
              <a:t>200</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'success'</a:t>
            </a:r>
            <a:r>
              <a:rPr lang="en-VN" sz="1800" dirty="0">
                <a:solidFill>
                  <a:srgbClr val="5C6773"/>
                </a:solidFill>
                <a:latin typeface="var(--font-monospace)"/>
                <a:ea typeface="Times New Roman" panose="02020603050405020304" pitchFamily="18" charset="0"/>
                <a:cs typeface="Times New Roman" panose="02020603050405020304" pitchFamily="18" charset="0"/>
              </a:rPr>
              <a:t>, request.responseText);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else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console.warn(</a:t>
            </a:r>
            <a:r>
              <a:rPr lang="en-VN" sz="1800" dirty="0">
                <a:solidFill>
                  <a:srgbClr val="86B300"/>
                </a:solidFill>
                <a:latin typeface="var(--font-monospace)"/>
                <a:ea typeface="Times New Roman" panose="02020603050405020304" pitchFamily="18" charset="0"/>
                <a:cs typeface="Times New Roman" panose="02020603050405020304" pitchFamily="18" charset="0"/>
              </a:rPr>
              <a:t>'error'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request.open(</a:t>
            </a:r>
            <a:r>
              <a:rPr lang="en-VN" sz="1800" dirty="0">
                <a:solidFill>
                  <a:srgbClr val="86B300"/>
                </a:solidFill>
                <a:latin typeface="var(--font-monospace)"/>
                <a:ea typeface="Times New Roman" panose="02020603050405020304" pitchFamily="18" charset="0"/>
                <a:cs typeface="Times New Roman" panose="02020603050405020304" pitchFamily="18" charset="0"/>
              </a:rPr>
              <a:t>'GET'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'https://mywebsite.com/endpoint/'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request.send();</a:t>
            </a:r>
            <a:r>
              <a:rPr lang="en-VN" sz="1800" dirty="0"/>
              <a:t> </a:t>
            </a:r>
          </a:p>
        </p:txBody>
      </p:sp>
    </p:spTree>
    <p:extLst>
      <p:ext uri="{BB962C8B-B14F-4D97-AF65-F5344CB8AC3E}">
        <p14:creationId xmlns:p14="http://schemas.microsoft.com/office/powerpoint/2010/main" val="526166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E49AAD-71F7-CC45-A2A8-A6C1C564D2E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66</a:t>
            </a:fld>
            <a:endParaRPr lang="ja-JP" altLang="en-US"/>
          </a:p>
        </p:txBody>
      </p:sp>
      <p:sp>
        <p:nvSpPr>
          <p:cNvPr id="4" name="TextBox 3">
            <a:extLst>
              <a:ext uri="{FF2B5EF4-FFF2-40B4-BE49-F238E27FC236}">
                <a16:creationId xmlns:a16="http://schemas.microsoft.com/office/drawing/2014/main" id="{A670B11C-732D-0C48-9ABA-187AE6E027B5}"/>
              </a:ext>
            </a:extLst>
          </p:cNvPr>
          <p:cNvSpPr txBox="1"/>
          <p:nvPr/>
        </p:nvSpPr>
        <p:spPr>
          <a:xfrm>
            <a:off x="423334" y="457200"/>
            <a:ext cx="4301067" cy="400110"/>
          </a:xfrm>
          <a:prstGeom prst="rect">
            <a:avLst/>
          </a:prstGeom>
          <a:noFill/>
        </p:spPr>
        <p:txBody>
          <a:bodyPr wrap="square" rtlCol="0">
            <a:spAutoFit/>
          </a:bodyPr>
          <a:lstStyle/>
          <a:p>
            <a:r>
              <a:rPr lang="en-US" sz="2000" b="1" dirty="0"/>
              <a:t>WebSocket Support</a:t>
            </a:r>
          </a:p>
        </p:txBody>
      </p:sp>
      <p:sp>
        <p:nvSpPr>
          <p:cNvPr id="5" name="TextBox 4">
            <a:extLst>
              <a:ext uri="{FF2B5EF4-FFF2-40B4-BE49-F238E27FC236}">
                <a16:creationId xmlns:a16="http://schemas.microsoft.com/office/drawing/2014/main" id="{FF500FEF-F14F-7C4C-9411-1A43F7287F85}"/>
              </a:ext>
            </a:extLst>
          </p:cNvPr>
          <p:cNvSpPr txBox="1"/>
          <p:nvPr/>
        </p:nvSpPr>
        <p:spPr>
          <a:xfrm>
            <a:off x="626533" y="1168399"/>
            <a:ext cx="10727267" cy="646331"/>
          </a:xfrm>
          <a:prstGeom prst="rect">
            <a:avLst/>
          </a:prstGeom>
          <a:noFill/>
        </p:spPr>
        <p:txBody>
          <a:bodyPr wrap="square" rtlCol="0">
            <a:spAutoFit/>
          </a:bodyPr>
          <a:lstStyle/>
          <a:p>
            <a:r>
              <a:rPr lang="en-US" sz="1800" dirty="0"/>
              <a:t>React Native also supports </a:t>
            </a:r>
            <a:r>
              <a:rPr lang="en-US" sz="1800" dirty="0">
                <a:hlinkClick r:id="rId3"/>
              </a:rPr>
              <a:t>WebSockets</a:t>
            </a:r>
            <a:r>
              <a:rPr lang="en-US" sz="1800" dirty="0"/>
              <a:t>, a protocol which provides full-duplex communication channels over a single TCP connection.</a:t>
            </a:r>
            <a:endParaRPr lang="en-VN" sz="1800" dirty="0"/>
          </a:p>
        </p:txBody>
      </p:sp>
      <p:sp>
        <p:nvSpPr>
          <p:cNvPr id="6" name="Rectangle 5">
            <a:extLst>
              <a:ext uri="{FF2B5EF4-FFF2-40B4-BE49-F238E27FC236}">
                <a16:creationId xmlns:a16="http://schemas.microsoft.com/office/drawing/2014/main" id="{3A5D90A6-3DDD-E64E-8E97-DBB06CA85475}"/>
              </a:ext>
            </a:extLst>
          </p:cNvPr>
          <p:cNvSpPr/>
          <p:nvPr/>
        </p:nvSpPr>
        <p:spPr>
          <a:xfrm>
            <a:off x="2573867" y="2134971"/>
            <a:ext cx="6096000" cy="4136325"/>
          </a:xfrm>
          <a:prstGeom prst="rect">
            <a:avLst/>
          </a:prstGeom>
          <a:solidFill>
            <a:schemeClr val="bg1">
              <a:lumMod val="95000"/>
            </a:schemeClr>
          </a:solidFill>
        </p:spPr>
        <p:txBody>
          <a:bodyPr>
            <a:spAutoFit/>
          </a:bodyPr>
          <a:lstStyle/>
          <a:p>
            <a:pPr>
              <a:lnSpc>
                <a:spcPts val="152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var</a:t>
            </a:r>
            <a:r>
              <a:rPr lang="en-VN" sz="1800" dirty="0">
                <a:solidFill>
                  <a:srgbClr val="5C6773"/>
                </a:solidFill>
                <a:latin typeface="var(--font-monospace)"/>
                <a:ea typeface="Times New Roman" panose="02020603050405020304" pitchFamily="18" charset="0"/>
                <a:cs typeface="Times New Roman" panose="02020603050405020304" pitchFamily="18" charset="0"/>
              </a:rPr>
              <a:t> ws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WebSocket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86B300"/>
                </a:solidFill>
                <a:latin typeface="var(--font-monospace)"/>
                <a:ea typeface="Times New Roman" panose="02020603050405020304" pitchFamily="18" charset="0"/>
                <a:cs typeface="Times New Roman" panose="02020603050405020304" pitchFamily="18" charset="0"/>
              </a:rPr>
              <a:t>'ws://host.com/path'</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ws.onopen = ()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connection opened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ws.send(</a:t>
            </a:r>
            <a:r>
              <a:rPr lang="en-VN" sz="1800" dirty="0">
                <a:solidFill>
                  <a:srgbClr val="86B300"/>
                </a:solidFill>
                <a:latin typeface="var(--font-monospace)"/>
                <a:ea typeface="Times New Roman" panose="02020603050405020304" pitchFamily="18" charset="0"/>
                <a:cs typeface="Times New Roman" panose="02020603050405020304" pitchFamily="18" charset="0"/>
              </a:rPr>
              <a:t>'something'</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send a message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ws.onmessage = (e)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 message was received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console.log(e.data);</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ws.onerror = (e)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an error occurred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console.log(e.message);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ws.onclose = (e)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connection closed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console.log(e.code, e.reason);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2267845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7B9023-2EDE-4BF9-A251-81CC3C9DD90F}"/>
              </a:ext>
            </a:extLst>
          </p:cNvPr>
          <p:cNvSpPr>
            <a:spLocks noGrp="1"/>
          </p:cNvSpPr>
          <p:nvPr>
            <p:ph type="title"/>
          </p:nvPr>
        </p:nvSpPr>
        <p:spPr>
          <a:xfrm>
            <a:off x="831850" y="1309688"/>
            <a:ext cx="10515600" cy="2852737"/>
          </a:xfrm>
        </p:spPr>
        <p:txBody>
          <a:bodyPr/>
          <a:lstStyle/>
          <a:p>
            <a:r>
              <a:rPr lang="en-US" dirty="0"/>
              <a:t>Components and APIs</a:t>
            </a:r>
          </a:p>
        </p:txBody>
      </p:sp>
      <p:sp>
        <p:nvSpPr>
          <p:cNvPr id="11" name="Text Placeholder 2">
            <a:extLst>
              <a:ext uri="{FF2B5EF4-FFF2-40B4-BE49-F238E27FC236}">
                <a16:creationId xmlns:a16="http://schemas.microsoft.com/office/drawing/2014/main" id="{613B35DB-3A6C-4025-8955-8F4F54E7914D}"/>
              </a:ext>
            </a:extLst>
          </p:cNvPr>
          <p:cNvSpPr>
            <a:spLocks noGrp="1"/>
          </p:cNvSpPr>
          <p:nvPr>
            <p:ph type="body" idx="1"/>
          </p:nvPr>
        </p:nvSpPr>
        <p:spPr>
          <a:xfrm>
            <a:off x="831850" y="4589463"/>
            <a:ext cx="10515600" cy="1500187"/>
          </a:xfrm>
        </p:spPr>
        <p:txBody>
          <a:bodyPr/>
          <a:lstStyle/>
          <a:p>
            <a:r>
              <a:rPr lang="en-US" dirty="0"/>
              <a:t>Basic components and APIs</a:t>
            </a:r>
          </a:p>
        </p:txBody>
      </p:sp>
      <p:sp>
        <p:nvSpPr>
          <p:cNvPr id="4" name="Slide Number Placeholder 3">
            <a:extLst>
              <a:ext uri="{FF2B5EF4-FFF2-40B4-BE49-F238E27FC236}">
                <a16:creationId xmlns:a16="http://schemas.microsoft.com/office/drawing/2014/main" id="{7A0FA107-79C0-FF4C-800F-F2127B0E2602}"/>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67</a:t>
            </a:fld>
            <a:endParaRPr lang="ja-JP" altLang="en-US"/>
          </a:p>
        </p:txBody>
      </p:sp>
    </p:spTree>
    <p:extLst>
      <p:ext uri="{BB962C8B-B14F-4D97-AF65-F5344CB8AC3E}">
        <p14:creationId xmlns:p14="http://schemas.microsoft.com/office/powerpoint/2010/main" val="2304695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84A86FC-6A97-4489-B340-1EECDE82C617}"/>
              </a:ext>
            </a:extLst>
          </p:cNvPr>
          <p:cNvSpPr>
            <a:spLocks noGrp="1"/>
          </p:cNvSpPr>
          <p:nvPr>
            <p:ph type="title"/>
          </p:nvPr>
        </p:nvSpPr>
        <p:spPr>
          <a:xfrm>
            <a:off x="838200" y="559875"/>
            <a:ext cx="10515600" cy="1141446"/>
          </a:xfrm>
        </p:spPr>
        <p:txBody>
          <a:bodyPr/>
          <a:lstStyle/>
          <a:p>
            <a:r>
              <a:rPr lang="en-US" dirty="0"/>
              <a:t>Basic Components</a:t>
            </a:r>
          </a:p>
        </p:txBody>
      </p:sp>
      <p:sp>
        <p:nvSpPr>
          <p:cNvPr id="4" name="Slide Number Placeholder 3">
            <a:extLst>
              <a:ext uri="{FF2B5EF4-FFF2-40B4-BE49-F238E27FC236}">
                <a16:creationId xmlns:a16="http://schemas.microsoft.com/office/drawing/2014/main" id="{FE8CF127-9136-C24A-A0C0-4B959FC523CC}"/>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68</a:t>
            </a:fld>
            <a:endParaRPr lang="ja-JP" altLang="en-US"/>
          </a:p>
        </p:txBody>
      </p:sp>
      <p:graphicFrame>
        <p:nvGraphicFramePr>
          <p:cNvPr id="5" name="Table 4">
            <a:extLst>
              <a:ext uri="{FF2B5EF4-FFF2-40B4-BE49-F238E27FC236}">
                <a16:creationId xmlns:a16="http://schemas.microsoft.com/office/drawing/2014/main" id="{29888E2B-027B-5540-89E9-0CD8BC189E65}"/>
              </a:ext>
            </a:extLst>
          </p:cNvPr>
          <p:cNvGraphicFramePr>
            <a:graphicFrameLocks noGrp="1"/>
          </p:cNvGraphicFramePr>
          <p:nvPr>
            <p:extLst>
              <p:ext uri="{D42A27DB-BD31-4B8C-83A1-F6EECF244321}">
                <p14:modId xmlns:p14="http://schemas.microsoft.com/office/powerpoint/2010/main" val="1072464950"/>
              </p:ext>
            </p:extLst>
          </p:nvPr>
        </p:nvGraphicFramePr>
        <p:xfrm>
          <a:off x="647700" y="1906781"/>
          <a:ext cx="4419599" cy="1042247"/>
        </p:xfrm>
        <a:graphic>
          <a:graphicData uri="http://schemas.openxmlformats.org/drawingml/2006/table">
            <a:tbl>
              <a:tblPr firstRow="1" bandRow="1">
                <a:tableStyleId>{5C22544A-7EE6-4342-B048-85BDC9FD1C3A}</a:tableStyleId>
              </a:tblPr>
              <a:tblGrid>
                <a:gridCol w="44195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mn-lt"/>
                          <a:ea typeface="+mn-ea"/>
                          <a:cs typeface="+mn-cs"/>
                          <a:sym typeface="Arial"/>
                          <a:hlinkClick r:id="rId3">
                            <a:extLst>
                              <a:ext uri="{A12FA001-AC4F-418D-AE19-62706E023703}">
                                <ahyp:hlinkClr xmlns:ahyp="http://schemas.microsoft.com/office/drawing/2018/hyperlinkcolor" val="tx"/>
                              </a:ext>
                            </a:extLst>
                          </a:hlinkClick>
                        </a:rPr>
                        <a:t>View</a:t>
                      </a:r>
                      <a:endParaRPr lang="en-VN" sz="1800" dirty="0">
                        <a:solidFill>
                          <a:schemeClr val="bg1"/>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The most fundamental component for building a UI.</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7" name="Table 6">
            <a:extLst>
              <a:ext uri="{FF2B5EF4-FFF2-40B4-BE49-F238E27FC236}">
                <a16:creationId xmlns:a16="http://schemas.microsoft.com/office/drawing/2014/main" id="{F575A712-BB3C-4849-BBA5-95DCD0405A72}"/>
              </a:ext>
            </a:extLst>
          </p:cNvPr>
          <p:cNvGraphicFramePr>
            <a:graphicFrameLocks noGrp="1"/>
          </p:cNvGraphicFramePr>
          <p:nvPr>
            <p:extLst>
              <p:ext uri="{D42A27DB-BD31-4B8C-83A1-F6EECF244321}">
                <p14:modId xmlns:p14="http://schemas.microsoft.com/office/powerpoint/2010/main" val="2077569352"/>
              </p:ext>
            </p:extLst>
          </p:nvPr>
        </p:nvGraphicFramePr>
        <p:xfrm>
          <a:off x="5959642" y="1908562"/>
          <a:ext cx="4571999" cy="804334"/>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mn-lt"/>
                          <a:ea typeface="+mn-ea"/>
                          <a:cs typeface="+mn-cs"/>
                          <a:sym typeface="Arial"/>
                          <a:hlinkClick r:id="rId4">
                            <a:extLst>
                              <a:ext uri="{A12FA001-AC4F-418D-AE19-62706E023703}">
                                <ahyp:hlinkClr xmlns:ahyp="http://schemas.microsoft.com/office/drawing/2018/hyperlinkcolor" val="tx"/>
                              </a:ext>
                            </a:extLst>
                          </a:hlinkClick>
                        </a:rPr>
                        <a:t>Text</a:t>
                      </a:r>
                      <a:endParaRPr lang="en-VN" sz="1800" dirty="0">
                        <a:solidFill>
                          <a:schemeClr val="bg1"/>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A component for displaying text.</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8" name="Table 7">
            <a:extLst>
              <a:ext uri="{FF2B5EF4-FFF2-40B4-BE49-F238E27FC236}">
                <a16:creationId xmlns:a16="http://schemas.microsoft.com/office/drawing/2014/main" id="{BB7A384D-B1E5-5549-89FF-48346B01E3EB}"/>
              </a:ext>
            </a:extLst>
          </p:cNvPr>
          <p:cNvGraphicFramePr>
            <a:graphicFrameLocks noGrp="1"/>
          </p:cNvGraphicFramePr>
          <p:nvPr>
            <p:extLst>
              <p:ext uri="{D42A27DB-BD31-4B8C-83A1-F6EECF244321}">
                <p14:modId xmlns:p14="http://schemas.microsoft.com/office/powerpoint/2010/main" val="2550769760"/>
              </p:ext>
            </p:extLst>
          </p:nvPr>
        </p:nvGraphicFramePr>
        <p:xfrm>
          <a:off x="647700" y="3538192"/>
          <a:ext cx="4419599" cy="804334"/>
        </p:xfrm>
        <a:graphic>
          <a:graphicData uri="http://schemas.openxmlformats.org/drawingml/2006/table">
            <a:tbl>
              <a:tblPr firstRow="1" bandRow="1">
                <a:tableStyleId>{5C22544A-7EE6-4342-B048-85BDC9FD1C3A}</a:tableStyleId>
              </a:tblPr>
              <a:tblGrid>
                <a:gridCol w="4419599">
                  <a:extLst>
                    <a:ext uri="{9D8B030D-6E8A-4147-A177-3AD203B41FA5}">
                      <a16:colId xmlns:a16="http://schemas.microsoft.com/office/drawing/2014/main" val="3907695830"/>
                    </a:ext>
                  </a:extLst>
                </a:gridCol>
              </a:tblGrid>
              <a:tr h="402167">
                <a:tc>
                  <a:txBody>
                    <a:bodyPr/>
                    <a:lstStyle/>
                    <a:p>
                      <a:r>
                        <a:rPr lang="en-US" sz="1600" b="0" i="0" u="none" strike="noStrike" cap="none" dirty="0">
                          <a:solidFill>
                            <a:schemeClr val="bg1">
                              <a:lumMod val="95000"/>
                            </a:schemeClr>
                          </a:solidFill>
                          <a:effectLst/>
                          <a:latin typeface="+mn-lt"/>
                          <a:ea typeface="+mn-ea"/>
                          <a:cs typeface="+mn-cs"/>
                          <a:sym typeface="Arial"/>
                          <a:hlinkClick r:id="rId5">
                            <a:extLst>
                              <a:ext uri="{A12FA001-AC4F-418D-AE19-62706E023703}">
                                <ahyp:hlinkClr xmlns:ahyp="http://schemas.microsoft.com/office/drawing/2018/hyperlinkcolor" val="tx"/>
                              </a:ext>
                            </a:extLst>
                          </a:hlinkClick>
                        </a:rPr>
                        <a:t>Image</a:t>
                      </a:r>
                      <a:endParaRPr lang="en-VN" sz="1600" dirty="0">
                        <a:solidFill>
                          <a:schemeClr val="bg1">
                            <a:lumMod val="95000"/>
                          </a:schemeClr>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A component for displaying images.</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10" name="Table 9">
            <a:extLst>
              <a:ext uri="{FF2B5EF4-FFF2-40B4-BE49-F238E27FC236}">
                <a16:creationId xmlns:a16="http://schemas.microsoft.com/office/drawing/2014/main" id="{1B2F63E7-9CFF-EA4A-8340-AAC6BA684BF7}"/>
              </a:ext>
            </a:extLst>
          </p:cNvPr>
          <p:cNvGraphicFramePr>
            <a:graphicFrameLocks noGrp="1"/>
          </p:cNvGraphicFramePr>
          <p:nvPr>
            <p:extLst>
              <p:ext uri="{D42A27DB-BD31-4B8C-83A1-F6EECF244321}">
                <p14:modId xmlns:p14="http://schemas.microsoft.com/office/powerpoint/2010/main" val="902042344"/>
              </p:ext>
            </p:extLst>
          </p:nvPr>
        </p:nvGraphicFramePr>
        <p:xfrm>
          <a:off x="5959642" y="3538192"/>
          <a:ext cx="4571998" cy="1042247"/>
        </p:xfrm>
        <a:graphic>
          <a:graphicData uri="http://schemas.openxmlformats.org/drawingml/2006/table">
            <a:tbl>
              <a:tblPr firstRow="1" bandRow="1">
                <a:tableStyleId>{5C22544A-7EE6-4342-B048-85BDC9FD1C3A}</a:tableStyleId>
              </a:tblPr>
              <a:tblGrid>
                <a:gridCol w="4571998">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lumMod val="95000"/>
                            </a:schemeClr>
                          </a:solidFill>
                          <a:effectLst/>
                          <a:latin typeface="+mn-lt"/>
                          <a:ea typeface="+mn-ea"/>
                          <a:cs typeface="+mn-cs"/>
                          <a:sym typeface="Arial"/>
                          <a:hlinkClick r:id="rId6">
                            <a:extLst>
                              <a:ext uri="{A12FA001-AC4F-418D-AE19-62706E023703}">
                                <ahyp:hlinkClr xmlns:ahyp="http://schemas.microsoft.com/office/drawing/2018/hyperlinkcolor" val="tx"/>
                              </a:ext>
                            </a:extLst>
                          </a:hlinkClick>
                        </a:rPr>
                        <a:t>TextInput</a:t>
                      </a:r>
                      <a:endParaRPr lang="en-VN" sz="1800" dirty="0">
                        <a:solidFill>
                          <a:schemeClr val="bg1">
                            <a:lumMod val="95000"/>
                          </a:schemeClr>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A component for inputting text into the app via a keyboard.</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11" name="Table 10">
            <a:extLst>
              <a:ext uri="{FF2B5EF4-FFF2-40B4-BE49-F238E27FC236}">
                <a16:creationId xmlns:a16="http://schemas.microsoft.com/office/drawing/2014/main" id="{607A3F73-C625-D649-B46F-84A50F5998B6}"/>
              </a:ext>
            </a:extLst>
          </p:cNvPr>
          <p:cNvGraphicFramePr>
            <a:graphicFrameLocks noGrp="1"/>
          </p:cNvGraphicFramePr>
          <p:nvPr>
            <p:extLst>
              <p:ext uri="{D42A27DB-BD31-4B8C-83A1-F6EECF244321}">
                <p14:modId xmlns:p14="http://schemas.microsoft.com/office/powerpoint/2010/main" val="2378913115"/>
              </p:ext>
            </p:extLst>
          </p:nvPr>
        </p:nvGraphicFramePr>
        <p:xfrm>
          <a:off x="647700" y="5024092"/>
          <a:ext cx="4419600" cy="1042247"/>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mn-lt"/>
                          <a:ea typeface="+mn-ea"/>
                          <a:cs typeface="+mn-cs"/>
                          <a:sym typeface="Arial"/>
                          <a:hlinkClick r:id="rId7">
                            <a:extLst>
                              <a:ext uri="{A12FA001-AC4F-418D-AE19-62706E023703}">
                                <ahyp:hlinkClr xmlns:ahyp="http://schemas.microsoft.com/office/drawing/2018/hyperlinkcolor" val="tx"/>
                              </a:ext>
                            </a:extLst>
                          </a:hlinkClick>
                        </a:rPr>
                        <a:t>ScrollView</a:t>
                      </a:r>
                      <a:endParaRPr lang="en-VN" sz="1800" dirty="0">
                        <a:solidFill>
                          <a:schemeClr val="bg1"/>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Provides a scrolling container that can host multiple components and views.</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12" name="Table 11">
            <a:extLst>
              <a:ext uri="{FF2B5EF4-FFF2-40B4-BE49-F238E27FC236}">
                <a16:creationId xmlns:a16="http://schemas.microsoft.com/office/drawing/2014/main" id="{B4353D51-BA1D-A447-BF54-63A92C65204D}"/>
              </a:ext>
            </a:extLst>
          </p:cNvPr>
          <p:cNvGraphicFramePr>
            <a:graphicFrameLocks noGrp="1"/>
          </p:cNvGraphicFramePr>
          <p:nvPr>
            <p:extLst>
              <p:ext uri="{D42A27DB-BD31-4B8C-83A1-F6EECF244321}">
                <p14:modId xmlns:p14="http://schemas.microsoft.com/office/powerpoint/2010/main" val="325330694"/>
              </p:ext>
            </p:extLst>
          </p:nvPr>
        </p:nvGraphicFramePr>
        <p:xfrm>
          <a:off x="5959641" y="5024092"/>
          <a:ext cx="4571999" cy="1042247"/>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mn-lt"/>
                          <a:ea typeface="+mn-ea"/>
                          <a:cs typeface="+mn-cs"/>
                          <a:sym typeface="Arial"/>
                          <a:hlinkClick r:id="rId8">
                            <a:extLst>
                              <a:ext uri="{A12FA001-AC4F-418D-AE19-62706E023703}">
                                <ahyp:hlinkClr xmlns:ahyp="http://schemas.microsoft.com/office/drawing/2018/hyperlinkcolor" val="tx"/>
                              </a:ext>
                            </a:extLst>
                          </a:hlinkClick>
                        </a:rPr>
                        <a:t>StyleSheet</a:t>
                      </a:r>
                      <a:endParaRPr lang="en-VN" sz="1800" dirty="0">
                        <a:solidFill>
                          <a:schemeClr val="bg1"/>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Provides an abstraction layer similar to CSS stylesheets.</a:t>
                      </a:r>
                      <a:endParaRPr lang="en-VN" sz="1800" dirty="0"/>
                    </a:p>
                  </a:txBody>
                  <a:tcPr/>
                </a:tc>
                <a:extLst>
                  <a:ext uri="{0D108BD9-81ED-4DB2-BD59-A6C34878D82A}">
                    <a16:rowId xmlns:a16="http://schemas.microsoft.com/office/drawing/2014/main" val="3692838658"/>
                  </a:ext>
                </a:extLst>
              </a:tr>
            </a:tbl>
          </a:graphicData>
        </a:graphic>
      </p:graphicFrame>
    </p:spTree>
    <p:extLst>
      <p:ext uri="{BB962C8B-B14F-4D97-AF65-F5344CB8AC3E}">
        <p14:creationId xmlns:p14="http://schemas.microsoft.com/office/powerpoint/2010/main" val="640599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2F0FC6-56E6-B54D-BCFE-5208FEEE6671}"/>
              </a:ext>
            </a:extLst>
          </p:cNvPr>
          <p:cNvSpPr>
            <a:spLocks noGrp="1"/>
          </p:cNvSpPr>
          <p:nvPr>
            <p:ph type="title"/>
          </p:nvPr>
        </p:nvSpPr>
        <p:spPr/>
        <p:txBody>
          <a:bodyPr/>
          <a:lstStyle/>
          <a:p>
            <a:r>
              <a:rPr lang="en-VN" dirty="0"/>
              <a:t>Native code</a:t>
            </a:r>
          </a:p>
        </p:txBody>
      </p:sp>
      <p:sp>
        <p:nvSpPr>
          <p:cNvPr id="6" name="Text Placeholder 5">
            <a:extLst>
              <a:ext uri="{FF2B5EF4-FFF2-40B4-BE49-F238E27FC236}">
                <a16:creationId xmlns:a16="http://schemas.microsoft.com/office/drawing/2014/main" id="{FD6A83AE-4D00-374B-9EEC-C5DD94382F09}"/>
              </a:ext>
            </a:extLst>
          </p:cNvPr>
          <p:cNvSpPr>
            <a:spLocks noGrp="1"/>
          </p:cNvSpPr>
          <p:nvPr>
            <p:ph type="body" idx="1"/>
          </p:nvPr>
        </p:nvSpPr>
        <p:spPr/>
        <p:txBody>
          <a:bodyPr/>
          <a:lstStyle/>
          <a:p>
            <a:pPr marL="228600" indent="0"/>
            <a:r>
              <a:rPr lang="en-VN" dirty="0"/>
              <a:t>- Native Modules</a:t>
            </a:r>
          </a:p>
          <a:p>
            <a:pPr marL="228600" indent="0"/>
            <a:r>
              <a:rPr lang="en-VN" dirty="0"/>
              <a:t>- Native Components</a:t>
            </a:r>
          </a:p>
        </p:txBody>
      </p:sp>
      <p:sp>
        <p:nvSpPr>
          <p:cNvPr id="4" name="Slide Number Placeholder 3">
            <a:extLst>
              <a:ext uri="{FF2B5EF4-FFF2-40B4-BE49-F238E27FC236}">
                <a16:creationId xmlns:a16="http://schemas.microsoft.com/office/drawing/2014/main" id="{BAF5B013-2CA4-BC46-89BA-9234EBFE845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69</a:t>
            </a:fld>
            <a:endParaRPr lang="ja-JP" altLang="en-US"/>
          </a:p>
        </p:txBody>
      </p:sp>
    </p:spTree>
    <p:extLst>
      <p:ext uri="{BB962C8B-B14F-4D97-AF65-F5344CB8AC3E}">
        <p14:creationId xmlns:p14="http://schemas.microsoft.com/office/powerpoint/2010/main" val="3628350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453F616-AC1B-4289-B85C-32DC249AD140}"/>
              </a:ext>
            </a:extLst>
          </p:cNvPr>
          <p:cNvSpPr>
            <a:spLocks noGrp="1"/>
          </p:cNvSpPr>
          <p:nvPr>
            <p:ph type="title"/>
          </p:nvPr>
        </p:nvSpPr>
        <p:spPr>
          <a:xfrm>
            <a:off x="831850" y="1309688"/>
            <a:ext cx="10515600" cy="2852737"/>
          </a:xfrm>
        </p:spPr>
        <p:txBody>
          <a:bodyPr/>
          <a:lstStyle/>
          <a:p>
            <a:r>
              <a:rPr lang="en-US" dirty="0"/>
              <a:t>Setting up environment</a:t>
            </a:r>
          </a:p>
        </p:txBody>
      </p:sp>
      <p:sp>
        <p:nvSpPr>
          <p:cNvPr id="12" name="Text Placeholder 2">
            <a:extLst>
              <a:ext uri="{FF2B5EF4-FFF2-40B4-BE49-F238E27FC236}">
                <a16:creationId xmlns:a16="http://schemas.microsoft.com/office/drawing/2014/main" id="{E5A3D8E2-2624-4827-A744-4E189ABBBA45}"/>
              </a:ext>
            </a:extLst>
          </p:cNvPr>
          <p:cNvSpPr>
            <a:spLocks noGrp="1"/>
          </p:cNvSpPr>
          <p:nvPr>
            <p:ph type="body" idx="1"/>
          </p:nvPr>
        </p:nvSpPr>
        <p:spPr>
          <a:xfrm>
            <a:off x="831850" y="4589463"/>
            <a:ext cx="10515600" cy="1500187"/>
          </a:xfrm>
        </p:spPr>
        <p:txBody>
          <a:bodyPr/>
          <a:lstStyle/>
          <a:p>
            <a:r>
              <a:rPr lang="en-US" dirty="0"/>
              <a:t>- Setup environment for React Native</a:t>
            </a:r>
          </a:p>
          <a:p>
            <a:r>
              <a:rPr lang="en-US" dirty="0"/>
              <a:t>- Other tools IDE</a:t>
            </a:r>
          </a:p>
          <a:p>
            <a:r>
              <a:rPr lang="en-US" dirty="0"/>
              <a:t>- Create your fist project</a:t>
            </a:r>
          </a:p>
        </p:txBody>
      </p:sp>
      <p:sp>
        <p:nvSpPr>
          <p:cNvPr id="5" name="Slide Number Placeholder 4">
            <a:extLst>
              <a:ext uri="{FF2B5EF4-FFF2-40B4-BE49-F238E27FC236}">
                <a16:creationId xmlns:a16="http://schemas.microsoft.com/office/drawing/2014/main" id="{5DC27007-B1C0-9949-9CA0-7E84FFC5745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7</a:t>
            </a:fld>
            <a:endParaRPr lang="ja-JP" altLang="en-US"/>
          </a:p>
        </p:txBody>
      </p:sp>
    </p:spTree>
    <p:extLst>
      <p:ext uri="{BB962C8B-B14F-4D97-AF65-F5344CB8AC3E}">
        <p14:creationId xmlns:p14="http://schemas.microsoft.com/office/powerpoint/2010/main" val="745980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C291-31A6-9146-907A-7548F6B594C4}"/>
              </a:ext>
            </a:extLst>
          </p:cNvPr>
          <p:cNvSpPr>
            <a:spLocks noGrp="1"/>
          </p:cNvSpPr>
          <p:nvPr>
            <p:ph type="title"/>
          </p:nvPr>
        </p:nvSpPr>
        <p:spPr/>
        <p:txBody>
          <a:bodyPr/>
          <a:lstStyle/>
          <a:p>
            <a:endParaRPr lang="en-VN"/>
          </a:p>
        </p:txBody>
      </p:sp>
      <p:sp>
        <p:nvSpPr>
          <p:cNvPr id="3" name="Text Placeholder 2">
            <a:extLst>
              <a:ext uri="{FF2B5EF4-FFF2-40B4-BE49-F238E27FC236}">
                <a16:creationId xmlns:a16="http://schemas.microsoft.com/office/drawing/2014/main" id="{96D2DEF7-4210-CF4A-B57E-95D133CDDF0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58CFEBB-DBCC-514C-BFC0-E51A7034E6E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70</a:t>
            </a:fld>
            <a:endParaRPr lang="ja-JP" altLang="en-US"/>
          </a:p>
        </p:txBody>
      </p:sp>
    </p:spTree>
    <p:extLst>
      <p:ext uri="{BB962C8B-B14F-4D97-AF65-F5344CB8AC3E}">
        <p14:creationId xmlns:p14="http://schemas.microsoft.com/office/powerpoint/2010/main" val="1931924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6224-C38F-2342-9C5D-BF39AE1F4A0D}"/>
              </a:ext>
            </a:extLst>
          </p:cNvPr>
          <p:cNvSpPr>
            <a:spLocks noGrp="1"/>
          </p:cNvSpPr>
          <p:nvPr>
            <p:ph type="title"/>
          </p:nvPr>
        </p:nvSpPr>
        <p:spPr/>
        <p:txBody>
          <a:bodyPr/>
          <a:lstStyle/>
          <a:p>
            <a:endParaRPr lang="en-VN" dirty="0"/>
          </a:p>
        </p:txBody>
      </p:sp>
      <p:sp>
        <p:nvSpPr>
          <p:cNvPr id="3" name="Text Placeholder 2">
            <a:extLst>
              <a:ext uri="{FF2B5EF4-FFF2-40B4-BE49-F238E27FC236}">
                <a16:creationId xmlns:a16="http://schemas.microsoft.com/office/drawing/2014/main" id="{02EB132F-63BD-6C40-B04E-A20ACDEDB33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D6A35F4-EFFF-964E-B719-FC79E9C859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71</a:t>
            </a:fld>
            <a:endParaRPr lang="ja-JP" altLang="en-US"/>
          </a:p>
        </p:txBody>
      </p:sp>
    </p:spTree>
    <p:extLst>
      <p:ext uri="{BB962C8B-B14F-4D97-AF65-F5344CB8AC3E}">
        <p14:creationId xmlns:p14="http://schemas.microsoft.com/office/powerpoint/2010/main" val="918974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Popular libraries</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p:txBody>
          <a:bodyPr/>
          <a:lstStyle/>
          <a:p>
            <a:r>
              <a:rPr lang="en-VN" dirty="0"/>
              <a:t>- Realm Database</a:t>
            </a:r>
          </a:p>
          <a:p>
            <a:r>
              <a:rPr lang="en-VN" dirty="0"/>
              <a:t>- Redux</a:t>
            </a:r>
          </a:p>
          <a:p>
            <a:r>
              <a:rPr lang="en-VN" dirty="0"/>
              <a:t>- Firebase</a:t>
            </a:r>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7440-1674-F342-957D-250A5DDB7249}"/>
              </a:ext>
            </a:extLst>
          </p:cNvPr>
          <p:cNvSpPr>
            <a:spLocks noGrp="1"/>
          </p:cNvSpPr>
          <p:nvPr>
            <p:ph type="title"/>
          </p:nvPr>
        </p:nvSpPr>
        <p:spPr/>
        <p:txBody>
          <a:bodyPr/>
          <a:lstStyle/>
          <a:p>
            <a:endParaRPr lang="en-VN" dirty="0"/>
          </a:p>
        </p:txBody>
      </p:sp>
      <p:sp>
        <p:nvSpPr>
          <p:cNvPr id="3" name="Text Placeholder 2">
            <a:extLst>
              <a:ext uri="{FF2B5EF4-FFF2-40B4-BE49-F238E27FC236}">
                <a16:creationId xmlns:a16="http://schemas.microsoft.com/office/drawing/2014/main" id="{677F8C9B-BD01-5748-A005-05DE94ACE8C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D920668-346C-FD47-B213-E7B1CF19AC4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73</a:t>
            </a:fld>
            <a:endParaRPr lang="ja-JP" altLang="en-US"/>
          </a:p>
        </p:txBody>
      </p:sp>
    </p:spTree>
    <p:extLst>
      <p:ext uri="{BB962C8B-B14F-4D97-AF65-F5344CB8AC3E}">
        <p14:creationId xmlns:p14="http://schemas.microsoft.com/office/powerpoint/2010/main" val="1223076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74</a:t>
            </a:fld>
            <a:endParaRPr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1A9A6D-CF08-4E73-9BDB-AAC80F9087FD}"/>
              </a:ext>
            </a:extLst>
          </p:cNvPr>
          <p:cNvSpPr>
            <a:spLocks noGrp="1"/>
          </p:cNvSpPr>
          <p:nvPr>
            <p:ph type="title"/>
          </p:nvPr>
        </p:nvSpPr>
        <p:spPr>
          <a:xfrm>
            <a:off x="839788" y="457200"/>
            <a:ext cx="3932237" cy="1600200"/>
          </a:xfrm>
        </p:spPr>
        <p:txBody>
          <a:bodyPr/>
          <a:lstStyle/>
          <a:p>
            <a:r>
              <a:rPr lang="en-US" dirty="0"/>
              <a:t>Setting up environment</a:t>
            </a:r>
          </a:p>
        </p:txBody>
      </p:sp>
      <p:pic>
        <p:nvPicPr>
          <p:cNvPr id="3" name="Picture 2">
            <a:extLst>
              <a:ext uri="{FF2B5EF4-FFF2-40B4-BE49-F238E27FC236}">
                <a16:creationId xmlns:a16="http://schemas.microsoft.com/office/drawing/2014/main" id="{22ADC9DC-1C02-6D4C-8F64-0B32BC915D0A}"/>
              </a:ext>
            </a:extLst>
          </p:cNvPr>
          <p:cNvPicPr>
            <a:picLocks noChangeAspect="1"/>
          </p:cNvPicPr>
          <p:nvPr/>
        </p:nvPicPr>
        <p:blipFill rotWithShape="1">
          <a:blip r:embed="rId3"/>
          <a:srcRect t="13462"/>
          <a:stretch/>
        </p:blipFill>
        <p:spPr>
          <a:xfrm>
            <a:off x="4772025" y="1369857"/>
            <a:ext cx="7139175" cy="4355388"/>
          </a:xfrm>
          <a:prstGeom prst="rect">
            <a:avLst/>
          </a:prstGeom>
          <a:noFill/>
        </p:spPr>
      </p:pic>
      <p:sp>
        <p:nvSpPr>
          <p:cNvPr id="10" name="Text Placeholder 3">
            <a:extLst>
              <a:ext uri="{FF2B5EF4-FFF2-40B4-BE49-F238E27FC236}">
                <a16:creationId xmlns:a16="http://schemas.microsoft.com/office/drawing/2014/main" id="{9C1DA5CA-873D-4244-A18C-294EDD3BAB5F}"/>
              </a:ext>
            </a:extLst>
          </p:cNvPr>
          <p:cNvSpPr>
            <a:spLocks noGrp="1"/>
          </p:cNvSpPr>
          <p:nvPr>
            <p:ph type="body" idx="1"/>
          </p:nvPr>
        </p:nvSpPr>
        <p:spPr>
          <a:xfrm>
            <a:off x="537789" y="2057400"/>
            <a:ext cx="3932237" cy="3811588"/>
          </a:xfrm>
        </p:spPr>
        <p:txBody>
          <a:bodyPr/>
          <a:lstStyle/>
          <a:p>
            <a:pPr marL="514350" indent="-285750">
              <a:buFont typeface="Arial" panose="020B0604020202020204" pitchFamily="34" charset="0"/>
              <a:buChar char="•"/>
            </a:pPr>
            <a:r>
              <a:rPr lang="en-US" sz="1800" dirty="0">
                <a:latin typeface="+mn-lt"/>
              </a:rPr>
              <a:t>Open the </a:t>
            </a:r>
            <a:r>
              <a:rPr lang="en-US" sz="1800" b="1" dirty="0">
                <a:latin typeface="+mn-lt"/>
                <a:hlinkClick r:id="rId4"/>
              </a:rPr>
              <a:t>Getting Started</a:t>
            </a:r>
            <a:r>
              <a:rPr lang="en-US" sz="1800" dirty="0">
                <a:latin typeface="+mn-lt"/>
              </a:rPr>
              <a:t> page</a:t>
            </a:r>
          </a:p>
          <a:p>
            <a:pPr marL="514350" indent="-285750">
              <a:buFont typeface="Arial" panose="020B0604020202020204" pitchFamily="34" charset="0"/>
              <a:buChar char="•"/>
            </a:pPr>
            <a:r>
              <a:rPr lang="en-US" sz="1800" dirty="0">
                <a:latin typeface="+mn-lt"/>
              </a:rPr>
              <a:t>Chose </a:t>
            </a:r>
            <a:r>
              <a:rPr lang="en-US" sz="1800" b="1" dirty="0">
                <a:latin typeface="+mn-lt"/>
              </a:rPr>
              <a:t>React Native CLI </a:t>
            </a:r>
            <a:r>
              <a:rPr lang="en-US" sz="1800" b="1" dirty="0" err="1">
                <a:latin typeface="+mn-lt"/>
              </a:rPr>
              <a:t>Quickstart</a:t>
            </a:r>
            <a:r>
              <a:rPr lang="en-US" sz="1800" b="1" dirty="0">
                <a:latin typeface="+mn-lt"/>
              </a:rPr>
              <a:t> </a:t>
            </a:r>
            <a:r>
              <a:rPr lang="en-US" sz="1800" dirty="0">
                <a:solidFill>
                  <a:srgbClr val="FF0000"/>
                </a:solidFill>
                <a:latin typeface="+mn-lt"/>
              </a:rPr>
              <a:t>(1)</a:t>
            </a:r>
          </a:p>
          <a:p>
            <a:pPr marL="514350" indent="-285750">
              <a:buFont typeface="Arial" panose="020B0604020202020204" pitchFamily="34" charset="0"/>
              <a:buChar char="•"/>
            </a:pPr>
            <a:r>
              <a:rPr lang="en-US" sz="1800" dirty="0" err="1">
                <a:latin typeface="+mn-lt"/>
              </a:rPr>
              <a:t>Sellect</a:t>
            </a:r>
            <a:r>
              <a:rPr lang="en-US" sz="1800" dirty="0">
                <a:latin typeface="+mn-lt"/>
              </a:rPr>
              <a:t> your </a:t>
            </a:r>
            <a:r>
              <a:rPr lang="en-US" sz="1800" b="1" dirty="0">
                <a:latin typeface="+mn-lt"/>
              </a:rPr>
              <a:t>Development OS</a:t>
            </a:r>
            <a:r>
              <a:rPr lang="en-US" sz="1800" dirty="0">
                <a:latin typeface="+mn-lt"/>
              </a:rPr>
              <a:t> (2)</a:t>
            </a:r>
          </a:p>
          <a:p>
            <a:pPr marL="514350" indent="-285750">
              <a:buFont typeface="Arial" panose="020B0604020202020204" pitchFamily="34" charset="0"/>
              <a:buChar char="•"/>
            </a:pPr>
            <a:r>
              <a:rPr lang="en-US" sz="1800" dirty="0">
                <a:latin typeface="+mn-lt"/>
              </a:rPr>
              <a:t>Chose your </a:t>
            </a:r>
            <a:r>
              <a:rPr lang="en-US" sz="1800" b="1" dirty="0">
                <a:latin typeface="+mn-lt"/>
              </a:rPr>
              <a:t>Target OS</a:t>
            </a:r>
            <a:r>
              <a:rPr lang="en-US" sz="1800" dirty="0">
                <a:latin typeface="+mn-lt"/>
              </a:rPr>
              <a:t> (3)</a:t>
            </a:r>
          </a:p>
          <a:p>
            <a:pPr marL="514350" indent="-285750">
              <a:buFont typeface="Arial" panose="020B0604020202020204" pitchFamily="34" charset="0"/>
              <a:buChar char="•"/>
            </a:pPr>
            <a:r>
              <a:rPr lang="en-US" sz="1800" dirty="0">
                <a:latin typeface="+mn-lt"/>
              </a:rPr>
              <a:t>Follow the guide in </a:t>
            </a:r>
            <a:r>
              <a:rPr lang="en-US" sz="1800" b="1" dirty="0">
                <a:latin typeface="+mn-lt"/>
              </a:rPr>
              <a:t>Installing dependencies</a:t>
            </a:r>
            <a:r>
              <a:rPr lang="en-US" sz="1800" dirty="0">
                <a:latin typeface="+mn-lt"/>
              </a:rPr>
              <a:t> (4) to setup need tools and software.</a:t>
            </a:r>
          </a:p>
          <a:p>
            <a:pPr marL="228600" indent="0"/>
            <a:r>
              <a:rPr lang="en-US" sz="1800" dirty="0">
                <a:latin typeface="+mn-lt"/>
              </a:rPr>
              <a:t>The guideline in next slides are for Windows and target Android.</a:t>
            </a:r>
          </a:p>
        </p:txBody>
      </p:sp>
      <p:sp>
        <p:nvSpPr>
          <p:cNvPr id="12" name="Slide Number Placeholder 4">
            <a:extLst>
              <a:ext uri="{FF2B5EF4-FFF2-40B4-BE49-F238E27FC236}">
                <a16:creationId xmlns:a16="http://schemas.microsoft.com/office/drawing/2014/main" id="{ECC48A38-19BE-4620-AA8C-0EB69E89311B}"/>
              </a:ext>
            </a:extLst>
          </p:cNvPr>
          <p:cNvSpPr>
            <a:spLocks noGrp="1"/>
          </p:cNvSpPr>
          <p:nvPr>
            <p:ph type="sldNum" idx="12"/>
          </p:nvPr>
        </p:nvSpPr>
        <p:spPr>
          <a:xfrm>
            <a:off x="8610600" y="6356350"/>
            <a:ext cx="2743200" cy="365125"/>
          </a:xfrm>
        </p:spPr>
        <p:txBody>
          <a:bodyPr/>
          <a:lstStyle/>
          <a:p>
            <a:pPr marL="0" lvl="0" indent="0">
              <a:spcBef>
                <a:spcPts val="0"/>
              </a:spcBef>
              <a:spcAft>
                <a:spcPts val="600"/>
              </a:spcAft>
              <a:buNone/>
            </a:pPr>
            <a:fld id="{00000000-1234-1234-1234-123412341234}" type="slidenum">
              <a:rPr lang="en-US" altLang="ja-JP"/>
              <a:pPr marL="0" lvl="0" indent="0">
                <a:spcBef>
                  <a:spcPts val="0"/>
                </a:spcBef>
                <a:spcAft>
                  <a:spcPts val="600"/>
                </a:spcAft>
                <a:buNone/>
              </a:pPr>
              <a:t>8</a:t>
            </a:fld>
            <a:endParaRPr lang="en-US"/>
          </a:p>
        </p:txBody>
      </p:sp>
      <p:sp>
        <p:nvSpPr>
          <p:cNvPr id="2" name="Slide Number Placeholder 1" hidden="1">
            <a:extLst>
              <a:ext uri="{FF2B5EF4-FFF2-40B4-BE49-F238E27FC236}">
                <a16:creationId xmlns:a16="http://schemas.microsoft.com/office/drawing/2014/main" id="{0815BF00-0B04-6148-B37C-10E7734B05D4}"/>
              </a:ext>
            </a:extLst>
          </p:cNvPr>
          <p:cNvSpPr>
            <a:spLocks noGrp="1"/>
          </p:cNvSpPr>
          <p:nvPr>
            <p:ph type="sldNum" idx="12"/>
          </p:nvPr>
        </p:nvSpPr>
        <p:spPr/>
        <p:txBody>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8</a:t>
            </a:fld>
            <a:endParaRPr lang="ja-JP" altLang="en-US"/>
          </a:p>
        </p:txBody>
      </p:sp>
    </p:spTree>
    <p:extLst>
      <p:ext uri="{BB962C8B-B14F-4D97-AF65-F5344CB8AC3E}">
        <p14:creationId xmlns:p14="http://schemas.microsoft.com/office/powerpoint/2010/main" val="31696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9</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324704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Open dowload page: </a:t>
            </a:r>
            <a:r>
              <a:rPr lang="en-US" sz="1800" dirty="0">
                <a:hlinkClick r:id="rId3"/>
              </a:rPr>
              <a:t>https://nodejs.org/en/download/</a:t>
            </a:r>
            <a:endParaRPr lang="en-US" sz="1800" dirty="0"/>
          </a:p>
          <a:p>
            <a:pPr marL="285750" indent="-285750">
              <a:spcBef>
                <a:spcPts val="600"/>
              </a:spcBef>
              <a:spcAft>
                <a:spcPts val="600"/>
              </a:spcAft>
              <a:buFont typeface="Arial" panose="020B0604020202020204" pitchFamily="34" charset="0"/>
              <a:buChar char="•"/>
            </a:pPr>
            <a:r>
              <a:rPr lang="en-US" sz="1800" dirty="0"/>
              <a:t>Select the package correspond to your OS to download</a:t>
            </a:r>
          </a:p>
          <a:p>
            <a:pPr marL="285750" indent="-285750">
              <a:spcBef>
                <a:spcPts val="600"/>
              </a:spcBef>
              <a:spcAft>
                <a:spcPts val="600"/>
              </a:spcAft>
              <a:buFont typeface="Arial" panose="020B0604020202020204" pitchFamily="34" charset="0"/>
              <a:buChar char="•"/>
            </a:pPr>
            <a:r>
              <a:rPr lang="en-US" sz="1800" dirty="0"/>
              <a:t>Launch install file and follow the wizard step by step to install it</a:t>
            </a:r>
          </a:p>
          <a:p>
            <a:endParaRPr lang="en-VN" sz="1800" dirty="0"/>
          </a:p>
        </p:txBody>
      </p:sp>
      <p:pic>
        <p:nvPicPr>
          <p:cNvPr id="8" name="Picture 7">
            <a:extLst>
              <a:ext uri="{FF2B5EF4-FFF2-40B4-BE49-F238E27FC236}">
                <a16:creationId xmlns:a16="http://schemas.microsoft.com/office/drawing/2014/main" id="{4A2A757F-7F59-8541-90BF-A898BD23214C}"/>
              </a:ext>
            </a:extLst>
          </p:cNvPr>
          <p:cNvPicPr>
            <a:picLocks noChangeAspect="1"/>
          </p:cNvPicPr>
          <p:nvPr/>
        </p:nvPicPr>
        <p:blipFill>
          <a:blip r:embed="rId4"/>
          <a:stretch>
            <a:fillRect/>
          </a:stretch>
        </p:blipFill>
        <p:spPr>
          <a:xfrm>
            <a:off x="3848100" y="1698958"/>
            <a:ext cx="8001000" cy="4622467"/>
          </a:xfrm>
          <a:prstGeom prst="rect">
            <a:avLst/>
          </a:prstGeom>
        </p:spPr>
      </p:pic>
      <p:sp>
        <p:nvSpPr>
          <p:cNvPr id="9" name="TextBox 8">
            <a:extLst>
              <a:ext uri="{FF2B5EF4-FFF2-40B4-BE49-F238E27FC236}">
                <a16:creationId xmlns:a16="http://schemas.microsoft.com/office/drawing/2014/main" id="{EBD630D7-C812-2C42-B267-9D4AFA78D3DB}"/>
              </a:ext>
            </a:extLst>
          </p:cNvPr>
          <p:cNvSpPr txBox="1"/>
          <p:nvPr/>
        </p:nvSpPr>
        <p:spPr>
          <a:xfrm>
            <a:off x="762000" y="571500"/>
            <a:ext cx="2021707" cy="400110"/>
          </a:xfrm>
          <a:prstGeom prst="rect">
            <a:avLst/>
          </a:prstGeom>
          <a:noFill/>
        </p:spPr>
        <p:txBody>
          <a:bodyPr wrap="none" rtlCol="0">
            <a:spAutoFit/>
          </a:bodyPr>
          <a:lstStyle/>
          <a:p>
            <a:r>
              <a:rPr lang="en-VN" sz="2000" b="1" dirty="0"/>
              <a:t>Install N</a:t>
            </a:r>
            <a:r>
              <a:rPr lang="en-US" sz="2000" b="1" dirty="0"/>
              <a:t>o</a:t>
            </a:r>
            <a:r>
              <a:rPr lang="en-VN" sz="2000" b="1" dirty="0"/>
              <a:t>de JS</a:t>
            </a:r>
          </a:p>
        </p:txBody>
      </p:sp>
    </p:spTree>
    <p:extLst>
      <p:ext uri="{BB962C8B-B14F-4D97-AF65-F5344CB8AC3E}">
        <p14:creationId xmlns:p14="http://schemas.microsoft.com/office/powerpoint/2010/main" val="4117957316"/>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3371</TotalTime>
  <Words>9204</Words>
  <Application>Microsoft Macintosh PowerPoint</Application>
  <PresentationFormat>Widescreen</PresentationFormat>
  <Paragraphs>995</Paragraphs>
  <Slides>74</Slides>
  <Notes>72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74</vt:i4>
      </vt:variant>
    </vt:vector>
  </HeadingPairs>
  <TitlesOfParts>
    <vt:vector size="84" baseType="lpstr">
      <vt:lpstr>-apple-system</vt:lpstr>
      <vt:lpstr>inherit</vt:lpstr>
      <vt:lpstr>var(--font-monospace)</vt:lpstr>
      <vt:lpstr>Apple Color Emoji</vt:lpstr>
      <vt:lpstr>Arial</vt:lpstr>
      <vt:lpstr>Calibri</vt:lpstr>
      <vt:lpstr>Consolas</vt:lpstr>
      <vt:lpstr>Times New Roman</vt:lpstr>
      <vt:lpstr>Wingdings</vt:lpstr>
      <vt:lpstr>cc_blue</vt:lpstr>
      <vt:lpstr>React Native Basic</vt:lpstr>
      <vt:lpstr>Introduction</vt:lpstr>
      <vt:lpstr>PowerPoint Presentation</vt:lpstr>
      <vt:lpstr>PowerPoint Presentation</vt:lpstr>
      <vt:lpstr>PowerPoint Presentation</vt:lpstr>
      <vt:lpstr>PowerPoint Presentation</vt:lpstr>
      <vt:lpstr>Setting up environment</vt:lpstr>
      <vt:lpstr>Setting up environment</vt:lpstr>
      <vt:lpstr>PowerPoint Presentation</vt:lpstr>
      <vt:lpstr>PowerPoint Presentation</vt:lpstr>
      <vt:lpstr>PowerPoint Presentation</vt:lpstr>
      <vt:lpstr>PowerPoint Presentation</vt:lpstr>
      <vt:lpstr>PowerPoint Presentation</vt:lpstr>
      <vt:lpstr>PowerPoint Presentation</vt:lpstr>
      <vt:lpstr>Create Project</vt:lpstr>
      <vt:lpstr>Other tools / IDE</vt:lpstr>
      <vt:lpstr>The basics</vt:lpstr>
      <vt:lpstr>Hello World</vt:lpstr>
      <vt:lpstr>Props</vt:lpstr>
      <vt:lpstr>PowerPoint Presentation</vt:lpstr>
      <vt:lpstr>State</vt:lpstr>
      <vt:lpstr>PowerPoint Presentation</vt:lpstr>
      <vt:lpstr>Style</vt:lpstr>
      <vt:lpstr>PowerPoint Presentation</vt:lpstr>
      <vt:lpstr>Height and Width</vt:lpstr>
      <vt:lpstr>PowerPoint Presentation</vt:lpstr>
      <vt:lpstr>Layout with Flexbox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Text Input</vt:lpstr>
      <vt:lpstr>PowerPoint Presentation</vt:lpstr>
      <vt:lpstr>Handling Touches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a ScrollView</vt:lpstr>
      <vt:lpstr>PowerPoint Presentation</vt:lpstr>
      <vt:lpstr>PowerPoint Presentation</vt:lpstr>
      <vt:lpstr>PowerPoint Presentation</vt:lpstr>
      <vt:lpstr>Using List Views</vt:lpstr>
      <vt:lpstr>Networking</vt:lpstr>
      <vt:lpstr>PowerPoint Presentation</vt:lpstr>
      <vt:lpstr>PowerPoint Presentation</vt:lpstr>
      <vt:lpstr>PowerPoint Presentation</vt:lpstr>
      <vt:lpstr>PowerPoint Presentation</vt:lpstr>
      <vt:lpstr>PowerPoint Presentation</vt:lpstr>
      <vt:lpstr>Components and APIs</vt:lpstr>
      <vt:lpstr>Basic Components</vt:lpstr>
      <vt:lpstr>Native code</vt:lpstr>
      <vt:lpstr>PowerPoint Presentation</vt:lpstr>
      <vt:lpstr>PowerPoint Presentation</vt:lpstr>
      <vt:lpstr>Popular libraries</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17</cp:revision>
  <cp:lastPrinted>2020-04-06T06:57:46Z</cp:lastPrinted>
  <dcterms:created xsi:type="dcterms:W3CDTF">2020-04-06T02:02:09Z</dcterms:created>
  <dcterms:modified xsi:type="dcterms:W3CDTF">2020-04-09T13:34:31Z</dcterms:modified>
</cp:coreProperties>
</file>